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86" r:id="rId2"/>
    <p:sldId id="269" r:id="rId3"/>
    <p:sldId id="270" r:id="rId4"/>
    <p:sldId id="272" r:id="rId5"/>
    <p:sldId id="273" r:id="rId6"/>
    <p:sldId id="275" r:id="rId7"/>
    <p:sldId id="277" r:id="rId8"/>
    <p:sldId id="278" r:id="rId9"/>
    <p:sldId id="279" r:id="rId10"/>
    <p:sldId id="280" r:id="rId11"/>
    <p:sldId id="281" r:id="rId12"/>
    <p:sldId id="282" r:id="rId13"/>
    <p:sldId id="283" r:id="rId14"/>
    <p:sldId id="285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2E91F5-4652-4F08-A05D-33BC0B473A39}" type="datetimeFigureOut">
              <a:rPr lang="en-GB" smtClean="0"/>
              <a:t>11/09/2021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234EE2-8FEE-42E8-9DE5-19AFD3397E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47444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Shape 222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23" name="Shape 223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/>
            </a:r>
            <a:br/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Shape 311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12" name="Shape 312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Shape 319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20" name="Shape 320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Shape 331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32" name="Shape 332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Shape 346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47" name="Shape 34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Like our facebook page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Shape 229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30" name="Shape 230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/>
            </a:r>
            <a:br/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Shape 242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43" name="Shape 243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Shape 249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50" name="Shape 250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Shape 264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65" name="Shape 265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Shape 281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82" name="Shape 282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Em</a:t>
            </a:r>
            <a:br/>
            <a:endParaRPr/>
          </a:p>
          <a:p>
            <a:endParaRPr/>
          </a:p>
          <a:p>
            <a:endParaRPr/>
          </a:p>
          <a:p>
            <a:r>
              <a:t>In order to recognize these children we need to know how language develops and what is typical…. 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Shape 289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90" name="Shape 290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Reduces the amount of babbling which is a vital stage before children can talk</a:t>
            </a:r>
          </a:p>
          <a:p>
            <a:r>
              <a:rPr dirty="0"/>
              <a:t>Dummies can stop your child attempting to copy words and learning to speak</a:t>
            </a:r>
          </a:p>
          <a:p>
            <a:r>
              <a:rPr dirty="0"/>
              <a:t>Lots of sounds are produced at the front of the mouth and having a dummy in prevents these from being produced accurately (e.g. p, b, m, n, t, d and s)</a:t>
            </a:r>
          </a:p>
          <a:p>
            <a:r>
              <a:rPr dirty="0"/>
              <a:t>Sucking a dummy can often change the shape of your child’s mouth and teeth. Leads to an open bit which doesn’t only affect their baby teeth but also their adult teeth</a:t>
            </a:r>
          </a:p>
          <a:p>
            <a:r>
              <a:rPr dirty="0"/>
              <a:t>At this age, they shouldn’t have a dummy at all. Thinking  about younger siblings, they don’t need a dummy when they are happy or playing. Only if they are very upset or tired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Shape 296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97" name="Shape 29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Keep it out of sight - – if they see it, they will ask for it</a:t>
            </a:r>
          </a:p>
          <a:p>
            <a:endParaRPr dirty="0"/>
          </a:p>
          <a:p>
            <a:r>
              <a:rPr dirty="0"/>
              <a:t>For younger children, gradually fade the dummy out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Shape 304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05" name="Shape 305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038960-5B65-4373-915A-1B1E74386A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B6994C0-CB97-483C-9BD4-D63DA6491C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4CB93D-22B7-4AEE-A51C-88D5513D0B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01024-45D0-4603-9A46-42F7C254878C}" type="datetimeFigureOut">
              <a:rPr lang="en-GB" smtClean="0"/>
              <a:t>11/09/2021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655C87-CE5A-4C42-9A67-1AEC4ED359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CFBB3E-1B82-47FA-A7FC-6E82D7A068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C1535-85F5-4037-8CCA-69A3476C33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55922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52FAA8-5D0D-45DD-9329-12E0CDFF6C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D6419F9-5A82-44F7-A229-AA2B8FE40A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9DB729-7C34-40DB-9408-EED140CE3E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01024-45D0-4603-9A46-42F7C254878C}" type="datetimeFigureOut">
              <a:rPr lang="en-GB" smtClean="0"/>
              <a:t>11/09/2021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38E737-3DCC-4B4C-B1B6-2D5B449B21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EBDD04-CB8F-45EC-9B03-23CE75E405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C1535-85F5-4037-8CCA-69A3476C33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81305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61E4B2F-F08A-4F8B-8529-512F7BD3465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DAFA09-5D81-48C5-B7DC-2570BFF8EA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EB8536-A6A9-4BFB-8AAD-60142301A7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01024-45D0-4603-9A46-42F7C254878C}" type="datetimeFigureOut">
              <a:rPr lang="en-GB" smtClean="0"/>
              <a:t>11/09/2021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3F9C1C-C258-4444-A7A8-A83FE86B23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6F8750-0C8E-4306-A548-7F9E536C6F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C1535-85F5-4037-8CCA-69A3476C33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90561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7660C2-413F-4BD5-AD12-85E113C903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00085A-05D9-41B6-9FFA-1A2F98888B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C1E71E-2A62-4FBC-84AE-EE15AD215B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01024-45D0-4603-9A46-42F7C254878C}" type="datetimeFigureOut">
              <a:rPr lang="en-GB" smtClean="0"/>
              <a:t>11/09/2021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6960A1-AE7D-4E5B-94A7-BF5AB53FFB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445DC0-92DE-4ABA-994C-C53BFBDED9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C1535-85F5-4037-8CCA-69A3476C33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42389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486B31-48E9-4902-9E2B-C96DB8827E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B999E2-C485-4B59-BD4A-E6FA1A91FB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9E1850-AC2D-49FE-98DB-B3DE7CFD52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01024-45D0-4603-9A46-42F7C254878C}" type="datetimeFigureOut">
              <a:rPr lang="en-GB" smtClean="0"/>
              <a:t>11/09/2021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D139C0-0623-4DD9-8065-AE0D6A643F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B9DBEE-3434-4AC8-96B2-B542F971B0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C1535-85F5-4037-8CCA-69A3476C33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61905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BFA381-4F95-49BD-8CD5-89BE9B2E67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5907CD-5593-4AAD-AAF1-7973880E481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D2CB591-6883-465D-89C4-BB54CFBD77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E39C46-BFD1-4666-B0E4-4C72DC8598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01024-45D0-4603-9A46-42F7C254878C}" type="datetimeFigureOut">
              <a:rPr lang="en-GB" smtClean="0"/>
              <a:t>11/09/2021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FA18E4-9BE8-4568-A7A8-098BF99D44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B8EE80-3CCC-454C-8F91-2FCB0FAEAC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C1535-85F5-4037-8CCA-69A3476C33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33406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DF600-04D5-48EE-84D4-E5B135A22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C6BEB9-4485-49B3-826F-21DB22D76E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2A2FB25-B3A2-4727-9331-D86275443B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6FB4DA8-E679-48DE-940B-48437B5162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B6CB1B9-58F2-4216-AA77-281CFAC3AF4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B8EC757-FD43-4B91-AF39-CBB59FDAD6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01024-45D0-4603-9A46-42F7C254878C}" type="datetimeFigureOut">
              <a:rPr lang="en-GB" smtClean="0"/>
              <a:t>11/09/2021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56EC8FD-42EC-4D5E-93EB-3A8D77CC0C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713B6AC-F018-484C-B818-6505DCB4A9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C1535-85F5-4037-8CCA-69A3476C33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97425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FC1A12-3C0F-458F-A040-F41CD04C3B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8AEA8E8-6432-480D-B1CE-4B1162A3C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01024-45D0-4603-9A46-42F7C254878C}" type="datetimeFigureOut">
              <a:rPr lang="en-GB" smtClean="0"/>
              <a:t>11/09/2021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52F5E96-D7BA-45E7-87DA-B59A751976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B960CB7-365D-4B6A-B513-D18E12B054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C1535-85F5-4037-8CCA-69A3476C33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9713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C481158-DAF8-4E2C-833B-748E7345E0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01024-45D0-4603-9A46-42F7C254878C}" type="datetimeFigureOut">
              <a:rPr lang="en-GB" smtClean="0"/>
              <a:t>11/09/2021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B8059A8-C72E-4F9B-A149-DA02321FD3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E35DFE-8D18-46E0-A070-DED2B3ECE9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C1535-85F5-4037-8CCA-69A3476C33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57093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C06E0B-C40D-466E-80F3-DE94BBD37C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E619A4-2559-4A73-9EDD-C48E3A64B9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3DC971-0DC7-4996-A0B1-6B28F434D3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03EEA4-0B1A-4597-B924-14FA70EFEA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01024-45D0-4603-9A46-42F7C254878C}" type="datetimeFigureOut">
              <a:rPr lang="en-GB" smtClean="0"/>
              <a:t>11/09/2021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DCD4CB-B5E5-4EA7-AA4A-CCECB3DD4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B56363-465A-4A67-9E60-FD5F79F972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C1535-85F5-4037-8CCA-69A3476C33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05595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676F35-8501-4791-BD3E-B155A440D1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F9DC05E-1AF7-49D1-BD24-9878B54016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6DE359-7BD6-473D-8A30-873F06D55B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E58652-2A77-43D0-9AF5-DB3B1B8EF1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01024-45D0-4603-9A46-42F7C254878C}" type="datetimeFigureOut">
              <a:rPr lang="en-GB" smtClean="0"/>
              <a:t>11/09/2021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474119-F15A-4B4D-8156-7063464C02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5E1AF9-01A3-4CB7-9AA7-3C9B2AA756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C1535-85F5-4037-8CCA-69A3476C33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84993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92E84C4-6143-4041-A070-00343191AD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FA26AB-72A8-43D5-95A7-E157B7A9A6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5ECFB2-72BF-49E1-A3B0-993ED64340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A01024-45D0-4603-9A46-42F7C254878C}" type="datetimeFigureOut">
              <a:rPr lang="en-GB" smtClean="0"/>
              <a:t>11/09/2021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3D61D0-82C7-4750-A98C-67E9FF4002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21EC35-8148-4765-864F-BB45BD8A2F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0C1535-85F5-4037-8CCA-69A3476C33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57788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tif"/><Relationship Id="rId4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>
                <a:latin typeface="SassoonPrimaryInfant" pitchFamily="2" charset="0"/>
              </a:rPr>
              <a:t>Key slides from our parent workshop</a:t>
            </a:r>
            <a:endParaRPr lang="en-GB" dirty="0">
              <a:latin typeface="SassoonPrimaryInfant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4949" y="1825625"/>
            <a:ext cx="11521440" cy="1766661"/>
          </a:xfrm>
        </p:spPr>
        <p:txBody>
          <a:bodyPr>
            <a:normAutofit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  <a:tabLst>
                <a:tab pos="638175" algn="l"/>
              </a:tabLst>
            </a:pPr>
            <a:r>
              <a:rPr lang="en-GB" sz="2000" i="1" dirty="0" smtClean="0">
                <a:latin typeface="SassoonPrimaryInfant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Hi</a:t>
            </a:r>
            <a:r>
              <a:rPr lang="en-GB" sz="2000" i="1" dirty="0">
                <a:latin typeface="SassoonPrimaryInfant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, I'm Ru from Speech Leap. I'm a Speech and Language Therapist and I have been working with Inspire Academy every week for the past year. I work with children to support their speech, language and communication development. I hold fun and engaging sessions with children 1:1 or in groups. I help train staff to carry out speech and language intervention and give advice to parents and teachers to help their children.</a:t>
            </a:r>
            <a:endParaRPr lang="en-GB" sz="2000" dirty="0">
              <a:latin typeface="SassoonPrimaryInfant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sz="2000" dirty="0">
              <a:latin typeface="SassoonPrimaryInfant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5812" y="3479029"/>
            <a:ext cx="2380092" cy="2556011"/>
          </a:xfrm>
          <a:prstGeom prst="rect">
            <a:avLst/>
          </a:prstGeom>
        </p:spPr>
      </p:pic>
      <p:pic>
        <p:nvPicPr>
          <p:cNvPr id="5" name="Picture 4" descr="Speech Leap | Speech and Language Therapy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8783" y="4223520"/>
            <a:ext cx="1130074" cy="1184503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Speech Leap | Speech and Language Therapy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5617" y="4223520"/>
            <a:ext cx="1130074" cy="118450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071024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Rectangle 3"/>
          <p:cNvSpPr/>
          <p:nvPr/>
        </p:nvSpPr>
        <p:spPr>
          <a:xfrm>
            <a:off x="1524000" y="6281530"/>
            <a:ext cx="9144000" cy="576474"/>
          </a:xfrm>
          <a:prstGeom prst="rect">
            <a:avLst/>
          </a:prstGeom>
          <a:solidFill>
            <a:srgbClr val="3C8644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300" name="Picture 4" descr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3773" y="330201"/>
            <a:ext cx="1273316" cy="1273313"/>
          </a:xfrm>
          <a:prstGeom prst="rect">
            <a:avLst/>
          </a:prstGeom>
          <a:ln w="12700">
            <a:miter lim="400000"/>
          </a:ln>
        </p:spPr>
      </p:pic>
      <p:sp>
        <p:nvSpPr>
          <p:cNvPr id="301" name="Shape 285"/>
          <p:cNvSpPr txBox="1"/>
          <p:nvPr/>
        </p:nvSpPr>
        <p:spPr>
          <a:xfrm>
            <a:off x="3396593" y="662154"/>
            <a:ext cx="7012514" cy="630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699" tIns="45699" rIns="45699" bIns="45699">
            <a:spAutoFit/>
          </a:bodyPr>
          <a:lstStyle>
            <a:lvl1pPr>
              <a:defRPr sz="3000" b="1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sz="3500" dirty="0"/>
              <a:t>Technology</a:t>
            </a:r>
          </a:p>
        </p:txBody>
      </p:sp>
      <p:sp>
        <p:nvSpPr>
          <p:cNvPr id="302" name="Shape 284"/>
          <p:cNvSpPr txBox="1"/>
          <p:nvPr/>
        </p:nvSpPr>
        <p:spPr>
          <a:xfrm>
            <a:off x="1957427" y="2048713"/>
            <a:ext cx="8531147" cy="3170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699" tIns="45699" rIns="45699" bIns="45699">
            <a:spAutoFit/>
          </a:bodyPr>
          <a:lstStyle/>
          <a:p>
            <a:pPr>
              <a:buSzPct val="100000"/>
              <a:defRPr sz="2500">
                <a:solidFill>
                  <a:srgbClr val="57585A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GB" sz="2500" dirty="0"/>
              <a:t>Technology is a big part of daily lives, but it can be a distractor to developing good communication skills</a:t>
            </a:r>
          </a:p>
          <a:p>
            <a:pPr>
              <a:buSzPct val="100000"/>
              <a:defRPr sz="2500">
                <a:solidFill>
                  <a:srgbClr val="57585A"/>
                </a:solidFill>
                <a:latin typeface="Arial"/>
                <a:ea typeface="Arial"/>
                <a:cs typeface="Arial"/>
                <a:sym typeface="Arial"/>
              </a:defRPr>
            </a:pPr>
            <a:endParaRPr lang="en-GB" sz="2500" dirty="0"/>
          </a:p>
          <a:p>
            <a:pPr marL="342900" indent="-342900">
              <a:buSzPct val="100000"/>
              <a:buFont typeface="Arial" panose="020B0604020202020204" pitchFamily="34" charset="0"/>
              <a:buChar char="•"/>
              <a:defRPr sz="2500">
                <a:solidFill>
                  <a:srgbClr val="57585A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2500" dirty="0"/>
              <a:t>Limit screen time before bed</a:t>
            </a:r>
            <a:r>
              <a:rPr lang="en-GB" sz="2500" dirty="0"/>
              <a:t> and at mealtimes</a:t>
            </a:r>
            <a:endParaRPr sz="2500" dirty="0"/>
          </a:p>
          <a:p>
            <a:pPr marL="342900" indent="-342900">
              <a:buFont typeface="Arial" panose="020B0604020202020204" pitchFamily="34" charset="0"/>
              <a:buChar char="•"/>
              <a:defRPr sz="2500">
                <a:solidFill>
                  <a:srgbClr val="57585A"/>
                </a:solidFill>
                <a:latin typeface="Arial"/>
                <a:ea typeface="Arial"/>
                <a:cs typeface="Arial"/>
                <a:sym typeface="Arial"/>
              </a:defRPr>
            </a:pPr>
            <a:endParaRPr sz="2500" dirty="0"/>
          </a:p>
          <a:p>
            <a:pPr marL="342900" indent="-342900">
              <a:buSzPct val="100000"/>
              <a:buFont typeface="Arial" panose="020B0604020202020204" pitchFamily="34" charset="0"/>
              <a:buChar char="•"/>
              <a:defRPr sz="2500">
                <a:solidFill>
                  <a:srgbClr val="57585A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2500" dirty="0"/>
              <a:t>Turn off the TV or radio in the background</a:t>
            </a:r>
          </a:p>
          <a:p>
            <a:pPr marL="342900" indent="-342900">
              <a:buFont typeface="Arial" panose="020B0604020202020204" pitchFamily="34" charset="0"/>
              <a:buChar char="•"/>
              <a:defRPr sz="2500">
                <a:solidFill>
                  <a:srgbClr val="57585A"/>
                </a:solidFill>
                <a:latin typeface="Arial"/>
                <a:ea typeface="Arial"/>
                <a:cs typeface="Arial"/>
                <a:sym typeface="Arial"/>
              </a:defRPr>
            </a:pPr>
            <a:endParaRPr sz="2500" dirty="0"/>
          </a:p>
          <a:p>
            <a:pPr marL="342900" indent="-342900">
              <a:buSzPct val="100000"/>
              <a:buFont typeface="Arial" panose="020B0604020202020204" pitchFamily="34" charset="0"/>
              <a:buChar char="•"/>
              <a:defRPr sz="2500">
                <a:solidFill>
                  <a:srgbClr val="57585A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GB" sz="2500" dirty="0"/>
              <a:t>Consider your use of technology (e.g. mobile phones)</a:t>
            </a:r>
            <a:endParaRPr sz="2500" dirty="0"/>
          </a:p>
        </p:txBody>
      </p:sp>
      <p:pic>
        <p:nvPicPr>
          <p:cNvPr id="303" name="Picture 11" descr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03648" y="330200"/>
            <a:ext cx="2583518" cy="145995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Rectangle 3"/>
          <p:cNvSpPr/>
          <p:nvPr/>
        </p:nvSpPr>
        <p:spPr>
          <a:xfrm>
            <a:off x="1524000" y="6281530"/>
            <a:ext cx="9144000" cy="576474"/>
          </a:xfrm>
          <a:prstGeom prst="rect">
            <a:avLst/>
          </a:prstGeom>
          <a:solidFill>
            <a:srgbClr val="3C8644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308" name="Picture 4" descr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3773" y="330201"/>
            <a:ext cx="1273316" cy="1273313"/>
          </a:xfrm>
          <a:prstGeom prst="rect">
            <a:avLst/>
          </a:prstGeom>
          <a:ln w="12700">
            <a:miter lim="400000"/>
          </a:ln>
        </p:spPr>
      </p:pic>
      <p:sp>
        <p:nvSpPr>
          <p:cNvPr id="309" name="Shape 285"/>
          <p:cNvSpPr txBox="1"/>
          <p:nvPr/>
        </p:nvSpPr>
        <p:spPr>
          <a:xfrm>
            <a:off x="3396593" y="662154"/>
            <a:ext cx="7012514" cy="630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699" tIns="45699" rIns="45699" bIns="45699">
            <a:spAutoFit/>
          </a:bodyPr>
          <a:lstStyle>
            <a:lvl1pPr>
              <a:defRPr sz="3000" b="1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sz="3500" dirty="0"/>
              <a:t>Technology</a:t>
            </a:r>
          </a:p>
        </p:txBody>
      </p:sp>
      <p:sp>
        <p:nvSpPr>
          <p:cNvPr id="310" name="Shape 284"/>
          <p:cNvSpPr txBox="1"/>
          <p:nvPr/>
        </p:nvSpPr>
        <p:spPr>
          <a:xfrm>
            <a:off x="1957427" y="1894335"/>
            <a:ext cx="8531147" cy="39394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699" tIns="45699" rIns="45699" bIns="45699">
            <a:spAutoFit/>
          </a:bodyPr>
          <a:lstStyle/>
          <a:p>
            <a:pPr>
              <a:buSzPct val="100000"/>
              <a:defRPr sz="2500">
                <a:solidFill>
                  <a:srgbClr val="57585A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GB" sz="2500" dirty="0"/>
              <a:t>Use technology to spark conversations:</a:t>
            </a:r>
          </a:p>
          <a:p>
            <a:pPr>
              <a:buSzPct val="100000"/>
              <a:defRPr sz="2500">
                <a:solidFill>
                  <a:srgbClr val="57585A"/>
                </a:solidFill>
                <a:latin typeface="Arial"/>
                <a:ea typeface="Arial"/>
                <a:cs typeface="Arial"/>
                <a:sym typeface="Arial"/>
              </a:defRPr>
            </a:pPr>
            <a:endParaRPr lang="en-GB" sz="2500" dirty="0"/>
          </a:p>
          <a:p>
            <a:pPr marL="342900" indent="-342900">
              <a:buSzPct val="100000"/>
              <a:buFont typeface="Arial" panose="020B0604020202020204" pitchFamily="34" charset="0"/>
              <a:buChar char="•"/>
              <a:defRPr sz="2500">
                <a:solidFill>
                  <a:srgbClr val="57585A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2500" dirty="0"/>
              <a:t>Watch </a:t>
            </a:r>
            <a:r>
              <a:rPr sz="2500" dirty="0" err="1"/>
              <a:t>programmes</a:t>
            </a:r>
            <a:r>
              <a:rPr sz="2500" dirty="0"/>
              <a:t> together and talk about the story </a:t>
            </a:r>
          </a:p>
          <a:p>
            <a:pPr marL="342900" indent="-342900">
              <a:buFont typeface="Arial" panose="020B0604020202020204" pitchFamily="34" charset="0"/>
              <a:buChar char="•"/>
              <a:defRPr sz="2500">
                <a:solidFill>
                  <a:srgbClr val="57585A"/>
                </a:solidFill>
                <a:latin typeface="Arial"/>
                <a:ea typeface="Arial"/>
                <a:cs typeface="Arial"/>
                <a:sym typeface="Arial"/>
              </a:defRPr>
            </a:pPr>
            <a:endParaRPr sz="2500" dirty="0"/>
          </a:p>
          <a:p>
            <a:pPr marL="342900" indent="-342900">
              <a:buSzPct val="100000"/>
              <a:buFont typeface="Arial" panose="020B0604020202020204" pitchFamily="34" charset="0"/>
              <a:buChar char="•"/>
              <a:defRPr sz="2500">
                <a:solidFill>
                  <a:srgbClr val="57585A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2500" dirty="0"/>
              <a:t>Play games together to encourage turn-taking</a:t>
            </a:r>
          </a:p>
          <a:p>
            <a:pPr marL="342900" indent="-342900">
              <a:buFont typeface="Arial" panose="020B0604020202020204" pitchFamily="34" charset="0"/>
              <a:buChar char="•"/>
              <a:defRPr sz="2500">
                <a:solidFill>
                  <a:srgbClr val="57585A"/>
                </a:solidFill>
                <a:latin typeface="Arial"/>
                <a:ea typeface="Arial"/>
                <a:cs typeface="Arial"/>
                <a:sym typeface="Arial"/>
              </a:defRPr>
            </a:pPr>
            <a:endParaRPr sz="2500" dirty="0"/>
          </a:p>
          <a:p>
            <a:pPr marL="342900" indent="-342900">
              <a:buSzPct val="100000"/>
              <a:buFont typeface="Arial" panose="020B0604020202020204" pitchFamily="34" charset="0"/>
              <a:buChar char="•"/>
              <a:defRPr sz="2500">
                <a:solidFill>
                  <a:srgbClr val="57585A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GB" sz="2500" dirty="0"/>
              <a:t>Link technology to real life activities</a:t>
            </a:r>
            <a:endParaRPr sz="2500" dirty="0"/>
          </a:p>
          <a:p>
            <a:pPr marL="342900" indent="-342900">
              <a:buFont typeface="Arial" panose="020B0604020202020204" pitchFamily="34" charset="0"/>
              <a:buChar char="•"/>
              <a:defRPr sz="2500">
                <a:solidFill>
                  <a:srgbClr val="57585A"/>
                </a:solidFill>
                <a:latin typeface="Arial"/>
                <a:ea typeface="Arial"/>
                <a:cs typeface="Arial"/>
                <a:sym typeface="Arial"/>
              </a:defRPr>
            </a:pPr>
            <a:endParaRPr sz="2500" dirty="0"/>
          </a:p>
          <a:p>
            <a:pPr marL="342900" indent="-342900">
              <a:buSzPct val="100000"/>
              <a:buFont typeface="Arial" panose="020B0604020202020204" pitchFamily="34" charset="0"/>
              <a:buChar char="•"/>
              <a:defRPr sz="2500">
                <a:solidFill>
                  <a:srgbClr val="57585A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2500" dirty="0"/>
              <a:t>Take pictures on days out / holidays</a:t>
            </a:r>
            <a:r>
              <a:rPr lang="en-GB" sz="2500" dirty="0"/>
              <a:t>. Talk about </a:t>
            </a:r>
            <a:r>
              <a:rPr sz="2500" dirty="0"/>
              <a:t>who was there, where you went and what happened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Rectangle 3"/>
          <p:cNvSpPr/>
          <p:nvPr/>
        </p:nvSpPr>
        <p:spPr>
          <a:xfrm>
            <a:off x="1524000" y="6281530"/>
            <a:ext cx="9144000" cy="576474"/>
          </a:xfrm>
          <a:prstGeom prst="rect">
            <a:avLst/>
          </a:prstGeom>
          <a:solidFill>
            <a:srgbClr val="3C8644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315" name="Picture 4" descr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3773" y="330201"/>
            <a:ext cx="1273316" cy="1273313"/>
          </a:xfrm>
          <a:prstGeom prst="rect">
            <a:avLst/>
          </a:prstGeom>
          <a:ln w="12700">
            <a:miter lim="400000"/>
          </a:ln>
        </p:spPr>
      </p:pic>
      <p:sp>
        <p:nvSpPr>
          <p:cNvPr id="316" name="Shape 285"/>
          <p:cNvSpPr txBox="1"/>
          <p:nvPr/>
        </p:nvSpPr>
        <p:spPr>
          <a:xfrm>
            <a:off x="3396593" y="662154"/>
            <a:ext cx="7012514" cy="630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699" tIns="45699" rIns="45699" bIns="45699">
            <a:spAutoFit/>
          </a:bodyPr>
          <a:lstStyle>
            <a:lvl1pPr>
              <a:defRPr sz="3000" b="1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sz="3500" dirty="0"/>
              <a:t>Importance of books</a:t>
            </a:r>
          </a:p>
        </p:txBody>
      </p:sp>
      <p:sp>
        <p:nvSpPr>
          <p:cNvPr id="317" name="Shape 284"/>
          <p:cNvSpPr txBox="1"/>
          <p:nvPr/>
        </p:nvSpPr>
        <p:spPr>
          <a:xfrm>
            <a:off x="1957427" y="1953710"/>
            <a:ext cx="8531147" cy="3170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699" tIns="45699" rIns="45699" bIns="45699">
            <a:spAutoFit/>
          </a:bodyPr>
          <a:lstStyle/>
          <a:p>
            <a:pPr marL="342900" indent="-342900">
              <a:buSzPct val="100000"/>
              <a:buFont typeface="Arial" panose="020B0604020202020204" pitchFamily="34" charset="0"/>
              <a:buChar char="•"/>
              <a:defRPr sz="2500">
                <a:solidFill>
                  <a:srgbClr val="57585A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2500" dirty="0"/>
              <a:t>Books are so important to teach our children new quality words (e.g. oozy, gloopy, petrified etc.)</a:t>
            </a:r>
          </a:p>
          <a:p>
            <a:pPr marL="342900" indent="-342900">
              <a:buFont typeface="Arial" panose="020B0604020202020204" pitchFamily="34" charset="0"/>
              <a:buChar char="•"/>
              <a:defRPr sz="2500">
                <a:solidFill>
                  <a:srgbClr val="57585A"/>
                </a:solidFill>
                <a:latin typeface="Arial"/>
                <a:ea typeface="Arial"/>
                <a:cs typeface="Arial"/>
                <a:sym typeface="Arial"/>
              </a:defRPr>
            </a:pPr>
            <a:endParaRPr sz="2500" dirty="0"/>
          </a:p>
          <a:p>
            <a:pPr marL="342900" indent="-342900">
              <a:buSzPct val="100000"/>
              <a:buFont typeface="Arial" panose="020B0604020202020204" pitchFamily="34" charset="0"/>
              <a:buChar char="•"/>
              <a:defRPr sz="2500">
                <a:solidFill>
                  <a:srgbClr val="57585A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2500" dirty="0"/>
              <a:t>We need to foster a love of reading before teaching children to read themselves</a:t>
            </a:r>
          </a:p>
          <a:p>
            <a:pPr marL="342900" indent="-342900">
              <a:buFont typeface="Arial" panose="020B0604020202020204" pitchFamily="34" charset="0"/>
              <a:buChar char="•"/>
              <a:defRPr sz="2500">
                <a:solidFill>
                  <a:srgbClr val="57585A"/>
                </a:solidFill>
                <a:latin typeface="Arial"/>
                <a:ea typeface="Arial"/>
                <a:cs typeface="Arial"/>
                <a:sym typeface="Arial"/>
              </a:defRPr>
            </a:pPr>
            <a:endParaRPr sz="2500" dirty="0"/>
          </a:p>
          <a:p>
            <a:pPr marL="342900" indent="-342900">
              <a:buSzPct val="100000"/>
              <a:buFont typeface="Arial" panose="020B0604020202020204" pitchFamily="34" charset="0"/>
              <a:buChar char="•"/>
              <a:defRPr sz="2500">
                <a:solidFill>
                  <a:srgbClr val="57585A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2500" dirty="0"/>
              <a:t>Bring books to life with facial expressions, gesture, tone of voice, puppets etc.</a:t>
            </a:r>
          </a:p>
        </p:txBody>
      </p:sp>
      <p:pic>
        <p:nvPicPr>
          <p:cNvPr id="318" name="Picture 2" descr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60427" y="4770203"/>
            <a:ext cx="2179263" cy="144557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Rectangle 3"/>
          <p:cNvSpPr/>
          <p:nvPr/>
        </p:nvSpPr>
        <p:spPr>
          <a:xfrm>
            <a:off x="1524000" y="6281530"/>
            <a:ext cx="9144000" cy="576474"/>
          </a:xfrm>
          <a:prstGeom prst="rect">
            <a:avLst/>
          </a:prstGeom>
          <a:solidFill>
            <a:srgbClr val="DFB53C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323" name="Picture 4" descr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3773" y="330201"/>
            <a:ext cx="1273316" cy="1273313"/>
          </a:xfrm>
          <a:prstGeom prst="rect">
            <a:avLst/>
          </a:prstGeom>
          <a:ln w="12700">
            <a:miter lim="400000"/>
          </a:ln>
        </p:spPr>
      </p:pic>
      <p:sp>
        <p:nvSpPr>
          <p:cNvPr id="324" name="Shape 285"/>
          <p:cNvSpPr txBox="1"/>
          <p:nvPr/>
        </p:nvSpPr>
        <p:spPr>
          <a:xfrm>
            <a:off x="3396593" y="662154"/>
            <a:ext cx="7012514" cy="630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699" tIns="45699" rIns="45699" bIns="45699">
            <a:spAutoFit/>
          </a:bodyPr>
          <a:lstStyle>
            <a:lvl1pPr>
              <a:defRPr sz="3000" b="1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sz="3500" dirty="0"/>
              <a:t>Importance of nursery rhymes</a:t>
            </a:r>
          </a:p>
        </p:txBody>
      </p:sp>
      <p:sp>
        <p:nvSpPr>
          <p:cNvPr id="325" name="Shape 284"/>
          <p:cNvSpPr txBox="1"/>
          <p:nvPr/>
        </p:nvSpPr>
        <p:spPr>
          <a:xfrm>
            <a:off x="1957426" y="1852111"/>
            <a:ext cx="6833738" cy="27853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699" tIns="45699" rIns="45699" bIns="45699">
            <a:spAutoFit/>
          </a:bodyPr>
          <a:lstStyle/>
          <a:p>
            <a:pPr marL="342900" indent="-342900">
              <a:buSzPct val="100000"/>
              <a:buFont typeface="Arial" panose="020B0604020202020204" pitchFamily="34" charset="0"/>
              <a:buChar char="•"/>
              <a:defRPr sz="2500">
                <a:solidFill>
                  <a:srgbClr val="57585A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2500" dirty="0"/>
              <a:t>Music brings language to life</a:t>
            </a:r>
            <a:endParaRPr lang="en-GB" sz="2500" dirty="0"/>
          </a:p>
          <a:p>
            <a:pPr marL="342900" indent="-342900">
              <a:buSzPct val="100000"/>
              <a:buFont typeface="Arial" panose="020B0604020202020204" pitchFamily="34" charset="0"/>
              <a:buChar char="•"/>
              <a:defRPr sz="2500">
                <a:solidFill>
                  <a:srgbClr val="57585A"/>
                </a:solidFill>
                <a:latin typeface="Arial"/>
                <a:ea typeface="Arial"/>
                <a:cs typeface="Arial"/>
                <a:sym typeface="Arial"/>
              </a:defRPr>
            </a:pPr>
            <a:endParaRPr sz="2500" dirty="0"/>
          </a:p>
          <a:p>
            <a:pPr marL="342900" indent="-342900">
              <a:buSzPct val="100000"/>
              <a:buFont typeface="Arial" panose="020B0604020202020204" pitchFamily="34" charset="0"/>
              <a:buChar char="•"/>
              <a:defRPr sz="2500">
                <a:solidFill>
                  <a:srgbClr val="57585A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2500" dirty="0"/>
              <a:t>Action songs are best</a:t>
            </a:r>
            <a:endParaRPr lang="en-GB" sz="2500" dirty="0"/>
          </a:p>
          <a:p>
            <a:pPr marL="342900" indent="-342900">
              <a:buSzPct val="100000"/>
              <a:buFont typeface="Arial" panose="020B0604020202020204" pitchFamily="34" charset="0"/>
              <a:buChar char="•"/>
              <a:defRPr sz="2500">
                <a:solidFill>
                  <a:srgbClr val="57585A"/>
                </a:solidFill>
                <a:latin typeface="Arial"/>
                <a:ea typeface="Arial"/>
                <a:cs typeface="Arial"/>
                <a:sym typeface="Arial"/>
              </a:defRPr>
            </a:pPr>
            <a:endParaRPr sz="2500" dirty="0"/>
          </a:p>
          <a:p>
            <a:pPr marL="342900" indent="-342900">
              <a:buSzPct val="100000"/>
              <a:buFont typeface="Arial" panose="020B0604020202020204" pitchFamily="34" charset="0"/>
              <a:buChar char="•"/>
              <a:defRPr sz="2500">
                <a:solidFill>
                  <a:srgbClr val="57585A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2500" dirty="0"/>
              <a:t>Leave a gap for children to fill in</a:t>
            </a:r>
            <a:endParaRPr lang="en-GB" sz="2500" dirty="0"/>
          </a:p>
          <a:p>
            <a:pPr marL="342900" indent="-342900">
              <a:buSzPct val="100000"/>
              <a:buFont typeface="Arial" panose="020B0604020202020204" pitchFamily="34" charset="0"/>
              <a:buChar char="•"/>
              <a:defRPr sz="2500">
                <a:solidFill>
                  <a:srgbClr val="57585A"/>
                </a:solidFill>
                <a:latin typeface="Arial"/>
                <a:ea typeface="Arial"/>
                <a:cs typeface="Arial"/>
                <a:sym typeface="Arial"/>
              </a:defRPr>
            </a:pPr>
            <a:endParaRPr sz="2500" dirty="0"/>
          </a:p>
          <a:p>
            <a:pPr marL="342900" indent="-342900">
              <a:buSzPct val="100000"/>
              <a:buFont typeface="Arial" panose="020B0604020202020204" pitchFamily="34" charset="0"/>
              <a:buChar char="•"/>
              <a:defRPr sz="2500">
                <a:solidFill>
                  <a:srgbClr val="57585A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2500" dirty="0"/>
              <a:t>Good for learning action words</a:t>
            </a:r>
          </a:p>
        </p:txBody>
      </p:sp>
      <p:pic>
        <p:nvPicPr>
          <p:cNvPr id="329" name="Nursery rhyme singing basket for preschoolers" descr="Nursery rhyme singing basket for preschoolers"/>
          <p:cNvPicPr>
            <a:picLocks noChangeAspect="1"/>
          </p:cNvPicPr>
          <p:nvPr/>
        </p:nvPicPr>
        <p:blipFill>
          <a:blip r:embed="rId4"/>
          <a:srcRect t="15553" b="15551"/>
          <a:stretch>
            <a:fillRect/>
          </a:stretch>
        </p:blipFill>
        <p:spPr>
          <a:xfrm>
            <a:off x="7363539" y="3885366"/>
            <a:ext cx="2292151" cy="2157013"/>
          </a:xfrm>
          <a:prstGeom prst="rect">
            <a:avLst/>
          </a:prstGeom>
          <a:ln w="12700">
            <a:miter lim="400000"/>
          </a:ln>
        </p:spPr>
      </p:pic>
      <p:pic>
        <p:nvPicPr>
          <p:cNvPr id="330" name="Image" descr="Image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92803" y="1528691"/>
            <a:ext cx="2633625" cy="212103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9" name="Shape 247" descr="Shape 24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3773" y="330201"/>
            <a:ext cx="1273314" cy="1273313"/>
          </a:xfrm>
          <a:prstGeom prst="rect">
            <a:avLst/>
          </a:prstGeom>
          <a:ln w="12700">
            <a:miter lim="400000"/>
          </a:ln>
        </p:spPr>
      </p:pic>
      <p:sp>
        <p:nvSpPr>
          <p:cNvPr id="340" name="Shape 250"/>
          <p:cNvSpPr/>
          <p:nvPr/>
        </p:nvSpPr>
        <p:spPr>
          <a:xfrm>
            <a:off x="1524000" y="6265765"/>
            <a:ext cx="9144000" cy="576471"/>
          </a:xfrm>
          <a:prstGeom prst="rect">
            <a:avLst/>
          </a:prstGeom>
          <a:solidFill>
            <a:srgbClr val="DFB53C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41" name="Shape 267"/>
          <p:cNvSpPr txBox="1"/>
          <p:nvPr/>
        </p:nvSpPr>
        <p:spPr>
          <a:xfrm>
            <a:off x="1923773" y="1797268"/>
            <a:ext cx="8334325" cy="75994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699" tIns="45699" rIns="45699" bIns="45699">
            <a:spAutoFit/>
          </a:bodyPr>
          <a:lstStyle/>
          <a:p>
            <a:pPr>
              <a:defRPr sz="2500">
                <a:solidFill>
                  <a:srgbClr val="57585A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2500" dirty="0"/>
              <a:t>www.speechleap.co.uk</a:t>
            </a:r>
          </a:p>
          <a:p>
            <a:pPr>
              <a:defRPr sz="2500">
                <a:solidFill>
                  <a:srgbClr val="57585A"/>
                </a:solidFill>
                <a:latin typeface="Arial"/>
                <a:ea typeface="Arial"/>
                <a:cs typeface="Arial"/>
                <a:sym typeface="Arial"/>
              </a:defRPr>
            </a:pPr>
            <a:endParaRPr sz="2500" dirty="0"/>
          </a:p>
          <a:p>
            <a:pPr>
              <a:defRPr sz="2500">
                <a:solidFill>
                  <a:srgbClr val="57585A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2500" dirty="0"/>
              <a:t>	</a:t>
            </a:r>
            <a:r>
              <a:rPr lang="en-GB" sz="2500" dirty="0"/>
              <a:t>Ruth</a:t>
            </a:r>
            <a:r>
              <a:rPr sz="2500" dirty="0"/>
              <a:t>@speechleap.co.uk</a:t>
            </a:r>
          </a:p>
          <a:p>
            <a:pPr>
              <a:defRPr sz="2500">
                <a:solidFill>
                  <a:srgbClr val="57585A"/>
                </a:solidFill>
                <a:latin typeface="Arial"/>
                <a:ea typeface="Arial"/>
                <a:cs typeface="Arial"/>
                <a:sym typeface="Arial"/>
              </a:defRPr>
            </a:pPr>
            <a:endParaRPr sz="2500" dirty="0"/>
          </a:p>
          <a:p>
            <a:pPr>
              <a:defRPr sz="2500">
                <a:solidFill>
                  <a:srgbClr val="57585A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2500" dirty="0"/>
              <a:t>	@SpeechLeapLtd</a:t>
            </a:r>
          </a:p>
          <a:p>
            <a:pPr>
              <a:defRPr sz="2500">
                <a:solidFill>
                  <a:srgbClr val="57585A"/>
                </a:solidFill>
                <a:latin typeface="Arial"/>
                <a:ea typeface="Arial"/>
                <a:cs typeface="Arial"/>
                <a:sym typeface="Arial"/>
              </a:defRPr>
            </a:pPr>
            <a:endParaRPr sz="2500" dirty="0"/>
          </a:p>
          <a:p>
            <a:pPr>
              <a:defRPr sz="2500">
                <a:solidFill>
                  <a:srgbClr val="57585A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2500" dirty="0"/>
              <a:t>	@LeapSpeech</a:t>
            </a:r>
          </a:p>
          <a:p>
            <a:pPr>
              <a:defRPr sz="2500">
                <a:solidFill>
                  <a:srgbClr val="57585A"/>
                </a:solidFill>
                <a:latin typeface="Arial"/>
                <a:ea typeface="Arial"/>
                <a:cs typeface="Arial"/>
                <a:sym typeface="Arial"/>
              </a:defRPr>
            </a:pPr>
            <a:endParaRPr sz="2500" dirty="0"/>
          </a:p>
          <a:p>
            <a:pPr>
              <a:defRPr sz="2500">
                <a:solidFill>
                  <a:srgbClr val="57585A"/>
                </a:solidFill>
                <a:latin typeface="Arial"/>
                <a:ea typeface="Arial"/>
                <a:cs typeface="Arial"/>
                <a:sym typeface="Arial"/>
              </a:defRPr>
            </a:pPr>
            <a:endParaRPr sz="2500" dirty="0"/>
          </a:p>
          <a:p>
            <a:pPr>
              <a:defRPr sz="2500">
                <a:solidFill>
                  <a:srgbClr val="57585A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2500" dirty="0"/>
              <a:t>0</a:t>
            </a:r>
            <a:r>
              <a:rPr lang="en-GB" sz="2500" dirty="0"/>
              <a:t>7423700224</a:t>
            </a:r>
            <a:endParaRPr sz="2500" dirty="0"/>
          </a:p>
          <a:p>
            <a:pPr>
              <a:defRPr sz="2500">
                <a:solidFill>
                  <a:srgbClr val="57585A"/>
                </a:solidFill>
                <a:latin typeface="Arial"/>
                <a:ea typeface="Arial"/>
                <a:cs typeface="Arial"/>
                <a:sym typeface="Arial"/>
              </a:defRPr>
            </a:pPr>
            <a:endParaRPr sz="2500" dirty="0"/>
          </a:p>
          <a:p>
            <a:pPr>
              <a:defRPr sz="2500">
                <a:solidFill>
                  <a:srgbClr val="57585A"/>
                </a:solidFill>
                <a:latin typeface="Arial"/>
                <a:ea typeface="Arial"/>
                <a:cs typeface="Arial"/>
                <a:sym typeface="Arial"/>
              </a:defRPr>
            </a:pPr>
            <a:endParaRPr sz="2500" dirty="0"/>
          </a:p>
          <a:p>
            <a:pPr>
              <a:defRPr sz="2800"/>
            </a:pPr>
            <a:endParaRPr sz="2800" dirty="0"/>
          </a:p>
          <a:p>
            <a:pPr>
              <a:defRPr sz="2800"/>
            </a:pPr>
            <a:r>
              <a:rPr sz="2800" dirty="0"/>
              <a:t/>
            </a:r>
            <a:br>
              <a:rPr sz="2800" dirty="0"/>
            </a:br>
            <a:endParaRPr sz="2800" dirty="0"/>
          </a:p>
          <a:p>
            <a:pPr>
              <a:defRPr sz="2800"/>
            </a:pPr>
            <a:r>
              <a:rPr sz="2800" dirty="0"/>
              <a:t/>
            </a:r>
            <a:br>
              <a:rPr sz="2800" dirty="0"/>
            </a:br>
            <a:endParaRPr sz="2500" dirty="0">
              <a:solidFill>
                <a:srgbClr val="5E5E5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indent="-342900">
              <a:buClr>
                <a:srgbClr val="5E5E5E"/>
              </a:buClr>
              <a:buSzPts val="1800"/>
              <a:buFont typeface="Arial"/>
              <a:buChar char="•"/>
            </a:pPr>
            <a:endParaRPr sz="2500" dirty="0">
              <a:solidFill>
                <a:srgbClr val="5E5E5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84150" indent="-25400">
              <a:defRPr sz="250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pPr>
            <a:endParaRPr sz="2500" dirty="0">
              <a:solidFill>
                <a:srgbClr val="5E5E5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2" name="Shape 268"/>
          <p:cNvSpPr txBox="1"/>
          <p:nvPr/>
        </p:nvSpPr>
        <p:spPr>
          <a:xfrm>
            <a:off x="3447393" y="662154"/>
            <a:ext cx="6810704" cy="630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699" tIns="45699" rIns="45699" bIns="45699">
            <a:spAutoFit/>
          </a:bodyPr>
          <a:lstStyle>
            <a:lvl1pPr>
              <a:defRPr sz="3500" b="1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Contact</a:t>
            </a:r>
          </a:p>
        </p:txBody>
      </p:sp>
      <p:pic>
        <p:nvPicPr>
          <p:cNvPr id="343" name="Picture 2" descr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4136" y="3355204"/>
            <a:ext cx="574662" cy="574662"/>
          </a:xfrm>
          <a:prstGeom prst="rect">
            <a:avLst/>
          </a:prstGeom>
          <a:ln w="12700">
            <a:miter lim="400000"/>
          </a:ln>
        </p:spPr>
      </p:pic>
      <p:pic>
        <p:nvPicPr>
          <p:cNvPr id="344" name="Picture 8" descr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65669" y="4111821"/>
            <a:ext cx="581141" cy="581142"/>
          </a:xfrm>
          <a:prstGeom prst="rect">
            <a:avLst/>
          </a:prstGeom>
          <a:ln w="12700">
            <a:miter lim="400000"/>
          </a:ln>
        </p:spPr>
      </p:pic>
      <p:pic>
        <p:nvPicPr>
          <p:cNvPr id="345" name="Picture 6" descr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72721" y="2458524"/>
            <a:ext cx="701384" cy="70138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8" name="Shape 283" descr="Shape 28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3773" y="330201"/>
            <a:ext cx="1273314" cy="1273313"/>
          </a:xfrm>
          <a:prstGeom prst="rect">
            <a:avLst/>
          </a:prstGeom>
          <a:ln w="12700">
            <a:miter lim="400000"/>
          </a:ln>
        </p:spPr>
      </p:pic>
      <p:sp>
        <p:nvSpPr>
          <p:cNvPr id="219" name="Shape 284"/>
          <p:cNvSpPr txBox="1"/>
          <p:nvPr/>
        </p:nvSpPr>
        <p:spPr>
          <a:xfrm>
            <a:off x="1928838" y="2017987"/>
            <a:ext cx="8334325" cy="40164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699" tIns="45699" rIns="45699" bIns="45699">
            <a:spAutoFit/>
          </a:bodyPr>
          <a:lstStyle/>
          <a:p>
            <a:pPr>
              <a:defRPr sz="2500">
                <a:solidFill>
                  <a:srgbClr val="3C8644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2500" dirty="0"/>
              <a:t>Attention: </a:t>
            </a:r>
            <a:r>
              <a:rPr sz="2500" dirty="0">
                <a:solidFill>
                  <a:srgbClr val="5E5E5E"/>
                </a:solidFill>
              </a:rPr>
              <a:t>Can listen to and remember longer stories. </a:t>
            </a:r>
          </a:p>
          <a:p>
            <a:pPr>
              <a:defRPr sz="100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pPr>
            <a:endParaRPr sz="1000" dirty="0">
              <a:solidFill>
                <a:srgbClr val="5E5E5E"/>
              </a:solidFill>
            </a:endParaRPr>
          </a:p>
          <a:p>
            <a:pPr>
              <a:defRPr sz="2500">
                <a:solidFill>
                  <a:srgbClr val="3C8644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2500" dirty="0"/>
              <a:t>Comprehension: </a:t>
            </a:r>
            <a:r>
              <a:rPr sz="2500" dirty="0">
                <a:solidFill>
                  <a:srgbClr val="5E5E5E"/>
                </a:solidFill>
              </a:rPr>
              <a:t>Can follow simple instructions and answer ‘who’, ‘what’, ‘where’  and some ‘why’ questions. </a:t>
            </a:r>
          </a:p>
          <a:p>
            <a:pPr>
              <a:defRPr sz="100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pPr>
            <a:endParaRPr sz="1000" dirty="0">
              <a:solidFill>
                <a:srgbClr val="5E5E5E"/>
              </a:solidFill>
            </a:endParaRPr>
          </a:p>
          <a:p>
            <a:pPr>
              <a:defRPr sz="2500">
                <a:solidFill>
                  <a:srgbClr val="3C8644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2500" dirty="0"/>
              <a:t>Expressive language: </a:t>
            </a:r>
            <a:r>
              <a:rPr sz="2500" dirty="0">
                <a:solidFill>
                  <a:srgbClr val="5E5E5E"/>
                </a:solidFill>
              </a:rPr>
              <a:t>Can use longer sentences and beginning to link sentences together (e.g. “and” and “because”). Can describe events that have happened but will make errors with grammar. </a:t>
            </a:r>
          </a:p>
          <a:p>
            <a:pPr>
              <a:defRPr sz="100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pPr>
            <a:endParaRPr sz="1000" dirty="0">
              <a:solidFill>
                <a:srgbClr val="5E5E5E"/>
              </a:solidFill>
            </a:endParaRPr>
          </a:p>
          <a:p>
            <a:pPr>
              <a:defRPr sz="2500">
                <a:solidFill>
                  <a:srgbClr val="3C8644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2500" dirty="0"/>
              <a:t>Social interaction: </a:t>
            </a:r>
            <a:r>
              <a:rPr sz="2500" dirty="0">
                <a:solidFill>
                  <a:srgbClr val="5E5E5E"/>
                </a:solidFill>
              </a:rPr>
              <a:t>Can play with other children and show more complex imaginative play. </a:t>
            </a:r>
          </a:p>
        </p:txBody>
      </p:sp>
      <p:sp>
        <p:nvSpPr>
          <p:cNvPr id="220" name="Shape 285"/>
          <p:cNvSpPr txBox="1"/>
          <p:nvPr/>
        </p:nvSpPr>
        <p:spPr>
          <a:xfrm>
            <a:off x="3447393" y="662154"/>
            <a:ext cx="6810704" cy="630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699" tIns="45699" rIns="45699" bIns="45699">
            <a:spAutoFit/>
          </a:bodyPr>
          <a:lstStyle>
            <a:lvl1pPr>
              <a:defRPr sz="3500" b="1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/>
              <a:t>Ages and stages: 3-4 years</a:t>
            </a:r>
          </a:p>
        </p:txBody>
      </p:sp>
      <p:sp>
        <p:nvSpPr>
          <p:cNvPr id="221" name="Rectangle 5"/>
          <p:cNvSpPr/>
          <p:nvPr/>
        </p:nvSpPr>
        <p:spPr>
          <a:xfrm>
            <a:off x="1524000" y="6281531"/>
            <a:ext cx="9144000" cy="576471"/>
          </a:xfrm>
          <a:prstGeom prst="rect">
            <a:avLst/>
          </a:prstGeom>
          <a:solidFill>
            <a:srgbClr val="57585A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" name="Shape 283" descr="Shape 28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3773" y="330201"/>
            <a:ext cx="1273314" cy="1273313"/>
          </a:xfrm>
          <a:prstGeom prst="rect">
            <a:avLst/>
          </a:prstGeom>
          <a:ln w="12700">
            <a:miter lim="400000"/>
          </a:ln>
        </p:spPr>
      </p:pic>
      <p:sp>
        <p:nvSpPr>
          <p:cNvPr id="226" name="Shape 284"/>
          <p:cNvSpPr txBox="1"/>
          <p:nvPr/>
        </p:nvSpPr>
        <p:spPr>
          <a:xfrm>
            <a:off x="1928838" y="1767265"/>
            <a:ext cx="8334325" cy="52880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699" tIns="45699" rIns="45699" bIns="45699">
            <a:spAutoFit/>
          </a:bodyPr>
          <a:lstStyle/>
          <a:p>
            <a:pPr>
              <a:defRPr sz="2500">
                <a:solidFill>
                  <a:srgbClr val="3C8644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2500"/>
              <a:t>Attention: </a:t>
            </a:r>
            <a:r>
              <a:rPr sz="2500">
                <a:solidFill>
                  <a:srgbClr val="5E5E5E"/>
                </a:solidFill>
              </a:rPr>
              <a:t>Can follow instructions without having to stop and look at the speaker.</a:t>
            </a:r>
          </a:p>
          <a:p>
            <a:pPr>
              <a:defRPr sz="100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pPr>
            <a:endParaRPr sz="1000">
              <a:solidFill>
                <a:srgbClr val="5E5E5E"/>
              </a:solidFill>
            </a:endParaRPr>
          </a:p>
          <a:p>
            <a:pPr>
              <a:defRPr sz="2500">
                <a:solidFill>
                  <a:srgbClr val="3C8644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2500"/>
              <a:t>Comprehension: </a:t>
            </a:r>
            <a:r>
              <a:rPr sz="2500">
                <a:solidFill>
                  <a:srgbClr val="5E5E5E"/>
                </a:solidFill>
              </a:rPr>
              <a:t>Understand more complicated language  including sequencing concepts and prepositions (e.g. “first”, “above”, “in between”).</a:t>
            </a:r>
          </a:p>
          <a:p>
            <a:pPr>
              <a:defRPr sz="100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pPr>
            <a:endParaRPr sz="1000">
              <a:solidFill>
                <a:srgbClr val="5E5E5E"/>
              </a:solidFill>
            </a:endParaRPr>
          </a:p>
          <a:p>
            <a:pPr>
              <a:defRPr sz="2500">
                <a:solidFill>
                  <a:srgbClr val="3C8644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2500"/>
              <a:t>Expressive language: </a:t>
            </a:r>
            <a:r>
              <a:rPr sz="2500">
                <a:solidFill>
                  <a:srgbClr val="5E5E5E"/>
                </a:solidFill>
              </a:rPr>
              <a:t>Able to retell a short story and use sentences of greater length. </a:t>
            </a:r>
          </a:p>
          <a:p>
            <a:pPr>
              <a:defRPr sz="100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pPr>
            <a:endParaRPr sz="1000">
              <a:solidFill>
                <a:srgbClr val="5E5E5E"/>
              </a:solidFill>
            </a:endParaRPr>
          </a:p>
          <a:p>
            <a:pPr>
              <a:defRPr sz="2500">
                <a:solidFill>
                  <a:srgbClr val="3C8644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2500"/>
              <a:t>Social interaction: </a:t>
            </a:r>
            <a:r>
              <a:rPr sz="2500">
                <a:solidFill>
                  <a:srgbClr val="5E5E5E"/>
                </a:solidFill>
              </a:rPr>
              <a:t>Start to choose their own friends and take turns in longer conversations. </a:t>
            </a:r>
          </a:p>
          <a:p>
            <a:endParaRPr sz="2500">
              <a:latin typeface="Arial"/>
              <a:ea typeface="Arial"/>
              <a:cs typeface="Arial"/>
              <a:sym typeface="Arial"/>
            </a:endParaRPr>
          </a:p>
          <a:p>
            <a:pPr>
              <a:defRPr sz="2500">
                <a:solidFill>
                  <a:srgbClr val="5E5E5E"/>
                </a:solidFill>
              </a:defRPr>
            </a:pPr>
            <a:endParaRPr sz="2500">
              <a:latin typeface="Arial"/>
              <a:ea typeface="Arial"/>
              <a:cs typeface="Arial"/>
              <a:sym typeface="Arial"/>
            </a:endParaRPr>
          </a:p>
          <a:p>
            <a:pPr>
              <a:defRPr sz="2500">
                <a:solidFill>
                  <a:srgbClr val="5E5E5E"/>
                </a:solidFill>
              </a:defRPr>
            </a:pPr>
            <a:endParaRPr sz="25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" name="Shape 285"/>
          <p:cNvSpPr txBox="1"/>
          <p:nvPr/>
        </p:nvSpPr>
        <p:spPr>
          <a:xfrm>
            <a:off x="3447393" y="662154"/>
            <a:ext cx="6810704" cy="630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699" tIns="45699" rIns="45699" bIns="45699">
            <a:spAutoFit/>
          </a:bodyPr>
          <a:lstStyle>
            <a:lvl1pPr>
              <a:defRPr sz="3500" b="1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Ages and stages: 4-5 years</a:t>
            </a:r>
          </a:p>
        </p:txBody>
      </p:sp>
      <p:sp>
        <p:nvSpPr>
          <p:cNvPr id="228" name="Shape 97"/>
          <p:cNvSpPr/>
          <p:nvPr/>
        </p:nvSpPr>
        <p:spPr>
          <a:xfrm>
            <a:off x="1524000" y="6281531"/>
            <a:ext cx="9144000" cy="576471"/>
          </a:xfrm>
          <a:prstGeom prst="rect">
            <a:avLst/>
          </a:prstGeom>
          <a:solidFill>
            <a:srgbClr val="DFB53C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Rectangle 3"/>
          <p:cNvSpPr/>
          <p:nvPr/>
        </p:nvSpPr>
        <p:spPr>
          <a:xfrm>
            <a:off x="1524000" y="6281530"/>
            <a:ext cx="9144000" cy="576474"/>
          </a:xfrm>
          <a:prstGeom prst="rect">
            <a:avLst/>
          </a:prstGeom>
          <a:solidFill>
            <a:srgbClr val="3C8644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239" name="Picture 4" descr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3773" y="330201"/>
            <a:ext cx="1273316" cy="1273313"/>
          </a:xfrm>
          <a:prstGeom prst="rect">
            <a:avLst/>
          </a:prstGeom>
          <a:ln w="12700">
            <a:miter lim="400000"/>
          </a:ln>
        </p:spPr>
      </p:pic>
      <p:sp>
        <p:nvSpPr>
          <p:cNvPr id="240" name="Shape 285"/>
          <p:cNvSpPr txBox="1"/>
          <p:nvPr/>
        </p:nvSpPr>
        <p:spPr>
          <a:xfrm>
            <a:off x="3396593" y="662154"/>
            <a:ext cx="7012514" cy="630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699" tIns="45699" rIns="45699" bIns="45699">
            <a:spAutoFit/>
          </a:bodyPr>
          <a:lstStyle>
            <a:lvl1pPr>
              <a:defRPr sz="3000" b="1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sz="3500" dirty="0"/>
              <a:t>Be face-to-face</a:t>
            </a:r>
          </a:p>
        </p:txBody>
      </p:sp>
      <p:sp>
        <p:nvSpPr>
          <p:cNvPr id="241" name="Shape 284"/>
          <p:cNvSpPr txBox="1"/>
          <p:nvPr/>
        </p:nvSpPr>
        <p:spPr>
          <a:xfrm>
            <a:off x="1957427" y="1953710"/>
            <a:ext cx="8531147" cy="39394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699" tIns="45699" rIns="45699" bIns="45699">
            <a:spAutoFit/>
          </a:bodyPr>
          <a:lstStyle/>
          <a:p>
            <a:pPr>
              <a:defRPr sz="2500">
                <a:solidFill>
                  <a:srgbClr val="57585A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2500" dirty="0"/>
              <a:t>Being face-to-face helps you to:</a:t>
            </a:r>
          </a:p>
          <a:p>
            <a:pPr>
              <a:defRPr sz="2500">
                <a:solidFill>
                  <a:srgbClr val="57585A"/>
                </a:solidFill>
                <a:latin typeface="Arial"/>
                <a:ea typeface="Arial"/>
                <a:cs typeface="Arial"/>
                <a:sym typeface="Arial"/>
              </a:defRPr>
            </a:pPr>
            <a:endParaRPr sz="2500" dirty="0"/>
          </a:p>
          <a:p>
            <a:pPr marL="250657" indent="-250657">
              <a:buSzPct val="100000"/>
              <a:buChar char="•"/>
              <a:defRPr sz="2500">
                <a:solidFill>
                  <a:srgbClr val="57585A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2500" dirty="0"/>
              <a:t>Connect with your child</a:t>
            </a:r>
          </a:p>
          <a:p>
            <a:pPr marL="250657" indent="-250657">
              <a:buSzPct val="100000"/>
              <a:buChar char="•"/>
              <a:defRPr sz="2500">
                <a:solidFill>
                  <a:srgbClr val="57585A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2500" dirty="0"/>
              <a:t>See what they are interested in</a:t>
            </a:r>
          </a:p>
          <a:p>
            <a:pPr marL="250657" indent="-250657">
              <a:buSzPct val="100000"/>
              <a:buChar char="•"/>
              <a:defRPr sz="2500">
                <a:solidFill>
                  <a:srgbClr val="57585A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2500" dirty="0"/>
              <a:t>See the subtle communication messages they may be sending (e.g. looking, smiling, reaching, pointing etc.)</a:t>
            </a:r>
          </a:p>
          <a:p>
            <a:pPr>
              <a:defRPr sz="2500">
                <a:solidFill>
                  <a:srgbClr val="57585A"/>
                </a:solidFill>
                <a:latin typeface="Arial"/>
                <a:ea typeface="Arial"/>
                <a:cs typeface="Arial"/>
                <a:sym typeface="Arial"/>
              </a:defRPr>
            </a:pPr>
            <a:endParaRPr sz="2500" dirty="0"/>
          </a:p>
          <a:p>
            <a:pPr>
              <a:defRPr sz="2500">
                <a:solidFill>
                  <a:srgbClr val="57585A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2500" dirty="0"/>
              <a:t>Being face-to-face also helps your child to see and hear your words more easily and read your facial expressions. This will help them understand and learn new words. 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Rectangle 3"/>
          <p:cNvSpPr/>
          <p:nvPr/>
        </p:nvSpPr>
        <p:spPr>
          <a:xfrm>
            <a:off x="1524000" y="6281530"/>
            <a:ext cx="9144000" cy="576474"/>
          </a:xfrm>
          <a:prstGeom prst="rect">
            <a:avLst/>
          </a:prstGeom>
          <a:solidFill>
            <a:srgbClr val="CAC3BE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246" name="Picture 4" descr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3773" y="330201"/>
            <a:ext cx="1273316" cy="1273313"/>
          </a:xfrm>
          <a:prstGeom prst="rect">
            <a:avLst/>
          </a:prstGeom>
          <a:ln w="12700">
            <a:miter lim="400000"/>
          </a:ln>
        </p:spPr>
      </p:pic>
      <p:sp>
        <p:nvSpPr>
          <p:cNvPr id="247" name="Shape 285"/>
          <p:cNvSpPr txBox="1"/>
          <p:nvPr/>
        </p:nvSpPr>
        <p:spPr>
          <a:xfrm>
            <a:off x="3396593" y="662154"/>
            <a:ext cx="7012514" cy="630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699" tIns="45699" rIns="45699" bIns="45699">
            <a:spAutoFit/>
          </a:bodyPr>
          <a:lstStyle>
            <a:lvl1pPr>
              <a:defRPr sz="3000" b="1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sz="3500" dirty="0"/>
              <a:t>Questions and Comments</a:t>
            </a:r>
          </a:p>
        </p:txBody>
      </p:sp>
      <p:sp>
        <p:nvSpPr>
          <p:cNvPr id="248" name="Shape 284"/>
          <p:cNvSpPr txBox="1"/>
          <p:nvPr/>
        </p:nvSpPr>
        <p:spPr>
          <a:xfrm>
            <a:off x="1957427" y="1794410"/>
            <a:ext cx="8277146" cy="43242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699" tIns="45699" rIns="45699" bIns="45699">
            <a:spAutoFit/>
          </a:bodyPr>
          <a:lstStyle/>
          <a:p>
            <a:pPr marL="342900" indent="-342900">
              <a:buSzPct val="100000"/>
              <a:buFont typeface="Arial" panose="020B0604020202020204" pitchFamily="34" charset="0"/>
              <a:buChar char="•"/>
              <a:defRPr sz="2500">
                <a:solidFill>
                  <a:srgbClr val="57585A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2500" dirty="0"/>
              <a:t>Questions can actually be ‘conversation stoppers’</a:t>
            </a:r>
          </a:p>
          <a:p>
            <a:pPr marL="342900" indent="-342900">
              <a:buFont typeface="Arial" panose="020B0604020202020204" pitchFamily="34" charset="0"/>
              <a:buChar char="•"/>
              <a:defRPr sz="2500">
                <a:solidFill>
                  <a:srgbClr val="57585A"/>
                </a:solidFill>
                <a:latin typeface="Arial"/>
                <a:ea typeface="Arial"/>
                <a:cs typeface="Arial"/>
                <a:sym typeface="Arial"/>
              </a:defRPr>
            </a:pPr>
            <a:endParaRPr sz="2500" dirty="0"/>
          </a:p>
          <a:p>
            <a:pPr marL="342900" indent="-342900">
              <a:buSzPct val="100000"/>
              <a:buFont typeface="Arial" panose="020B0604020202020204" pitchFamily="34" charset="0"/>
              <a:buChar char="•"/>
              <a:defRPr sz="2500">
                <a:solidFill>
                  <a:srgbClr val="57585A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2500" dirty="0"/>
              <a:t>Try to avoid asking questions to test during play activities. Make comments instead</a:t>
            </a:r>
          </a:p>
          <a:p>
            <a:pPr marL="342900" indent="-342900">
              <a:buFont typeface="Arial" panose="020B0604020202020204" pitchFamily="34" charset="0"/>
              <a:buChar char="•"/>
              <a:defRPr sz="2500">
                <a:solidFill>
                  <a:srgbClr val="57585A"/>
                </a:solidFill>
                <a:latin typeface="Arial"/>
                <a:ea typeface="Arial"/>
                <a:cs typeface="Arial"/>
                <a:sym typeface="Arial"/>
              </a:defRPr>
            </a:pPr>
            <a:endParaRPr sz="2500" dirty="0"/>
          </a:p>
          <a:p>
            <a:pPr marL="342900" indent="-342900">
              <a:buSzPct val="100000"/>
              <a:buFont typeface="Arial" panose="020B0604020202020204" pitchFamily="34" charset="0"/>
              <a:buChar char="•"/>
              <a:defRPr sz="2500">
                <a:solidFill>
                  <a:srgbClr val="57585A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2500" dirty="0"/>
              <a:t>Match your language to your child’s level</a:t>
            </a:r>
          </a:p>
          <a:p>
            <a:pPr marL="342900" indent="-342900">
              <a:buFont typeface="Arial" panose="020B0604020202020204" pitchFamily="34" charset="0"/>
              <a:buChar char="•"/>
              <a:defRPr sz="2500">
                <a:solidFill>
                  <a:srgbClr val="57585A"/>
                </a:solidFill>
                <a:latin typeface="Arial"/>
                <a:ea typeface="Arial"/>
                <a:cs typeface="Arial"/>
                <a:sym typeface="Arial"/>
              </a:defRPr>
            </a:pPr>
            <a:endParaRPr sz="2500" dirty="0"/>
          </a:p>
          <a:p>
            <a:pPr marL="342900" indent="-342900">
              <a:buSzPct val="100000"/>
              <a:buFont typeface="Arial" panose="020B0604020202020204" pitchFamily="34" charset="0"/>
              <a:buChar char="•"/>
              <a:defRPr sz="2500">
                <a:solidFill>
                  <a:srgbClr val="57585A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2500" dirty="0"/>
              <a:t>Talk about the here and now - what they can see, what they are doing, what they are playing with</a:t>
            </a:r>
          </a:p>
          <a:p>
            <a:pPr marL="342900" indent="-342900">
              <a:buFont typeface="Arial" panose="020B0604020202020204" pitchFamily="34" charset="0"/>
              <a:buChar char="•"/>
              <a:defRPr sz="2500">
                <a:solidFill>
                  <a:srgbClr val="57585A"/>
                </a:solidFill>
                <a:latin typeface="Arial"/>
                <a:ea typeface="Arial"/>
                <a:cs typeface="Arial"/>
                <a:sym typeface="Arial"/>
              </a:defRPr>
            </a:pPr>
            <a:endParaRPr sz="2500" dirty="0"/>
          </a:p>
          <a:p>
            <a:pPr marL="342900" indent="-342900">
              <a:buSzPct val="100000"/>
              <a:buFont typeface="Arial" panose="020B0604020202020204" pitchFamily="34" charset="0"/>
              <a:buChar char="•"/>
              <a:defRPr sz="2500">
                <a:solidFill>
                  <a:srgbClr val="57585A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2500" dirty="0"/>
              <a:t>Comment using a variety of words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Rectangle 3"/>
          <p:cNvSpPr/>
          <p:nvPr/>
        </p:nvSpPr>
        <p:spPr>
          <a:xfrm>
            <a:off x="1524000" y="6281531"/>
            <a:ext cx="9144000" cy="576471"/>
          </a:xfrm>
          <a:prstGeom prst="rect">
            <a:avLst/>
          </a:prstGeom>
          <a:solidFill>
            <a:srgbClr val="DFB53C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261" name="Picture 4" descr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3773" y="330201"/>
            <a:ext cx="1273314" cy="1273313"/>
          </a:xfrm>
          <a:prstGeom prst="rect">
            <a:avLst/>
          </a:prstGeom>
          <a:ln w="12700">
            <a:miter lim="400000"/>
          </a:ln>
        </p:spPr>
      </p:pic>
      <p:sp>
        <p:nvSpPr>
          <p:cNvPr id="262" name="TextBox 6"/>
          <p:cNvSpPr txBox="1"/>
          <p:nvPr/>
        </p:nvSpPr>
        <p:spPr>
          <a:xfrm>
            <a:off x="3352800" y="593162"/>
            <a:ext cx="6426200" cy="6309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 sz="3600" b="1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sz="3500" dirty="0"/>
              <a:t>Action Words</a:t>
            </a:r>
          </a:p>
        </p:txBody>
      </p:sp>
      <p:sp>
        <p:nvSpPr>
          <p:cNvPr id="263" name="TextBox 1"/>
          <p:cNvSpPr txBox="1"/>
          <p:nvPr/>
        </p:nvSpPr>
        <p:spPr>
          <a:xfrm>
            <a:off x="1923774" y="1880910"/>
            <a:ext cx="8256548" cy="43242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marL="342900" indent="-342900"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57585A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2500" dirty="0"/>
              <a:t>Action words are important for creating sentences</a:t>
            </a:r>
            <a:endParaRPr lang="en-GB" sz="2500" dirty="0"/>
          </a:p>
          <a:p>
            <a:pPr marL="342900" indent="-342900"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57585A"/>
                </a:solidFill>
                <a:latin typeface="Arial"/>
                <a:ea typeface="Arial"/>
                <a:cs typeface="Arial"/>
                <a:sym typeface="Arial"/>
              </a:defRPr>
            </a:pPr>
            <a:endParaRPr lang="en-GB" sz="2500" dirty="0"/>
          </a:p>
          <a:p>
            <a:pPr marL="342900" indent="-342900"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57585A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GB" sz="2500" dirty="0"/>
              <a:t>Action words are harder for children to learn</a:t>
            </a:r>
          </a:p>
          <a:p>
            <a:pPr marL="342900" indent="-342900"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57585A"/>
                </a:solidFill>
                <a:latin typeface="Arial"/>
                <a:ea typeface="Arial"/>
                <a:cs typeface="Arial"/>
                <a:sym typeface="Arial"/>
              </a:defRPr>
            </a:pPr>
            <a:endParaRPr sz="2500" dirty="0"/>
          </a:p>
          <a:p>
            <a:pPr marL="342900" indent="-342900"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57585A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GB" sz="2500" dirty="0"/>
              <a:t>Play games such as ‘</a:t>
            </a:r>
            <a:r>
              <a:rPr sz="2500" dirty="0"/>
              <a:t>Simon </a:t>
            </a:r>
            <a:r>
              <a:rPr lang="en-GB" sz="2500" dirty="0"/>
              <a:t>S</a:t>
            </a:r>
            <a:r>
              <a:rPr sz="2500" dirty="0" err="1"/>
              <a:t>ays</a:t>
            </a:r>
            <a:r>
              <a:rPr lang="en-GB" sz="2500" dirty="0"/>
              <a:t>’ and e</a:t>
            </a:r>
            <a:r>
              <a:rPr sz="2500" dirty="0" err="1"/>
              <a:t>ncourage</a:t>
            </a:r>
            <a:r>
              <a:rPr sz="2500" dirty="0"/>
              <a:t> your child to act out the word</a:t>
            </a:r>
          </a:p>
          <a:p>
            <a:pPr marL="342900" indent="-342900">
              <a:buFont typeface="Arial" panose="020B0604020202020204" pitchFamily="34" charset="0"/>
              <a:buChar char="•"/>
              <a:defRPr sz="1400">
                <a:solidFill>
                  <a:srgbClr val="57585A"/>
                </a:solidFill>
                <a:latin typeface="Arial"/>
                <a:ea typeface="Arial"/>
                <a:cs typeface="Arial"/>
                <a:sym typeface="Arial"/>
              </a:defRPr>
            </a:pPr>
            <a:endParaRPr sz="2500" dirty="0"/>
          </a:p>
          <a:p>
            <a:pPr marL="342900" indent="-342900"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57585A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2500" dirty="0"/>
              <a:t>Comment using specific words that match an activity e.g. </a:t>
            </a:r>
            <a:r>
              <a:rPr lang="en-GB" sz="2500" dirty="0"/>
              <a:t>	</a:t>
            </a:r>
            <a:r>
              <a:rPr sz="2500" dirty="0"/>
              <a:t>Bath time – splashing, pouring</a:t>
            </a:r>
          </a:p>
          <a:p>
            <a:pPr>
              <a:defRPr sz="2400">
                <a:solidFill>
                  <a:srgbClr val="57585A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GB" sz="2500" dirty="0"/>
              <a:t>		</a:t>
            </a:r>
            <a:r>
              <a:rPr sz="2500" dirty="0"/>
              <a:t>Cooking – mixing, stirring, boiling</a:t>
            </a:r>
          </a:p>
          <a:p>
            <a:pPr>
              <a:defRPr sz="2400">
                <a:solidFill>
                  <a:srgbClr val="57585A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2500" dirty="0"/>
              <a:t>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2" name="Shape 283" descr="Shape 28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3773" y="330201"/>
            <a:ext cx="1273316" cy="1273313"/>
          </a:xfrm>
          <a:prstGeom prst="rect">
            <a:avLst/>
          </a:prstGeom>
          <a:ln w="12700">
            <a:miter lim="400000"/>
          </a:ln>
        </p:spPr>
      </p:pic>
      <p:sp>
        <p:nvSpPr>
          <p:cNvPr id="273" name="Shape 285"/>
          <p:cNvSpPr txBox="1"/>
          <p:nvPr/>
        </p:nvSpPr>
        <p:spPr>
          <a:xfrm>
            <a:off x="3447394" y="662154"/>
            <a:ext cx="6810703" cy="630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699" tIns="45699" rIns="45699" bIns="45699">
            <a:spAutoFit/>
          </a:bodyPr>
          <a:lstStyle>
            <a:lvl1pPr>
              <a:defRPr sz="3000" b="1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endParaRPr sz="3500" dirty="0"/>
          </a:p>
        </p:txBody>
      </p:sp>
      <p:sp>
        <p:nvSpPr>
          <p:cNvPr id="274" name="Shape 97"/>
          <p:cNvSpPr/>
          <p:nvPr/>
        </p:nvSpPr>
        <p:spPr>
          <a:xfrm>
            <a:off x="1524000" y="6281530"/>
            <a:ext cx="9144000" cy="576474"/>
          </a:xfrm>
          <a:prstGeom prst="rect">
            <a:avLst/>
          </a:prstGeom>
          <a:solidFill>
            <a:srgbClr val="DFB53C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275" name="Picture 3" descr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29085" y="1825668"/>
            <a:ext cx="3933831" cy="3835402"/>
          </a:xfrm>
          <a:prstGeom prst="rect">
            <a:avLst/>
          </a:prstGeom>
          <a:ln w="12700">
            <a:miter lim="400000"/>
          </a:ln>
        </p:spPr>
      </p:pic>
      <p:sp>
        <p:nvSpPr>
          <p:cNvPr id="276" name="Text Box 5"/>
          <p:cNvSpPr txBox="1"/>
          <p:nvPr/>
        </p:nvSpPr>
        <p:spPr>
          <a:xfrm>
            <a:off x="2833688" y="2384469"/>
            <a:ext cx="1358701" cy="646327"/>
          </a:xfrm>
          <a:prstGeom prst="rect">
            <a:avLst/>
          </a:prstGeom>
          <a:ln w="15875">
            <a:solidFill>
              <a:srgbClr val="007471"/>
            </a:solidFill>
            <a:miter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>
              <a:defRPr sz="360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3600"/>
              <a:t>S</a:t>
            </a:r>
            <a:r>
              <a:rPr sz="2400"/>
              <a:t>ay less</a:t>
            </a:r>
          </a:p>
        </p:txBody>
      </p:sp>
      <p:sp>
        <p:nvSpPr>
          <p:cNvPr id="277" name="Text Box 6"/>
          <p:cNvSpPr txBox="1"/>
          <p:nvPr/>
        </p:nvSpPr>
        <p:spPr>
          <a:xfrm>
            <a:off x="8015288" y="2308269"/>
            <a:ext cx="1066955" cy="646327"/>
          </a:xfrm>
          <a:prstGeom prst="rect">
            <a:avLst/>
          </a:prstGeom>
          <a:ln w="15875">
            <a:solidFill>
              <a:srgbClr val="007471"/>
            </a:solidFill>
            <a:miter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>
              <a:defRPr sz="360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3600"/>
              <a:t>S</a:t>
            </a:r>
            <a:r>
              <a:rPr sz="2400"/>
              <a:t>tress</a:t>
            </a:r>
          </a:p>
        </p:txBody>
      </p:sp>
      <p:sp>
        <p:nvSpPr>
          <p:cNvPr id="278" name="Text Box 7"/>
          <p:cNvSpPr txBox="1"/>
          <p:nvPr/>
        </p:nvSpPr>
        <p:spPr>
          <a:xfrm>
            <a:off x="2935288" y="4368844"/>
            <a:ext cx="1358701" cy="646327"/>
          </a:xfrm>
          <a:prstGeom prst="rect">
            <a:avLst/>
          </a:prstGeom>
          <a:ln w="15875">
            <a:solidFill>
              <a:srgbClr val="007471"/>
            </a:solidFill>
            <a:miter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>
              <a:defRPr sz="240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2400"/>
              <a:t>Go </a:t>
            </a:r>
            <a:r>
              <a:rPr sz="3600"/>
              <a:t>S</a:t>
            </a:r>
            <a:r>
              <a:rPr sz="2400"/>
              <a:t>low</a:t>
            </a:r>
          </a:p>
        </p:txBody>
      </p:sp>
      <p:sp>
        <p:nvSpPr>
          <p:cNvPr id="279" name="Text Box 8"/>
          <p:cNvSpPr txBox="1"/>
          <p:nvPr/>
        </p:nvSpPr>
        <p:spPr>
          <a:xfrm>
            <a:off x="8091485" y="4216444"/>
            <a:ext cx="965966" cy="646327"/>
          </a:xfrm>
          <a:prstGeom prst="rect">
            <a:avLst/>
          </a:prstGeom>
          <a:ln w="15875">
            <a:solidFill>
              <a:srgbClr val="007471"/>
            </a:solidFill>
            <a:miter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>
              <a:defRPr sz="360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3600"/>
              <a:t>S</a:t>
            </a:r>
            <a:r>
              <a:rPr sz="2400"/>
              <a:t>how</a:t>
            </a:r>
          </a:p>
        </p:txBody>
      </p:sp>
      <p:sp>
        <p:nvSpPr>
          <p:cNvPr id="280" name="Text Box 9"/>
          <p:cNvSpPr txBox="1"/>
          <p:nvPr/>
        </p:nvSpPr>
        <p:spPr>
          <a:xfrm>
            <a:off x="3983035" y="5584869"/>
            <a:ext cx="4285785" cy="4616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>
              <a:defRPr sz="240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2400"/>
              <a:t>Then </a:t>
            </a:r>
            <a:r>
              <a:rPr sz="2400" i="1"/>
              <a:t>Repeat! Repeat! Repeat!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Content Placeholder 2"/>
          <p:cNvSpPr txBox="1">
            <a:spLocks noGrp="1"/>
          </p:cNvSpPr>
          <p:nvPr>
            <p:ph type="body" idx="1"/>
          </p:nvPr>
        </p:nvSpPr>
        <p:spPr>
          <a:xfrm>
            <a:off x="1981200" y="1825625"/>
            <a:ext cx="8058151" cy="3853816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0" indent="0">
              <a:buNone/>
              <a:defRPr>
                <a:solidFill>
                  <a:srgbClr val="57585A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GB" sz="2500" dirty="0"/>
              <a:t>Dummies can:</a:t>
            </a:r>
          </a:p>
          <a:p>
            <a:pPr>
              <a:defRPr>
                <a:solidFill>
                  <a:srgbClr val="57585A"/>
                </a:solidFill>
                <a:latin typeface="Arial"/>
                <a:ea typeface="Arial"/>
                <a:cs typeface="Arial"/>
                <a:sym typeface="Arial"/>
              </a:defRPr>
            </a:pPr>
            <a:endParaRPr lang="en-GB" sz="2500" dirty="0"/>
          </a:p>
          <a:p>
            <a:pPr>
              <a:defRPr>
                <a:solidFill>
                  <a:srgbClr val="57585A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2500" dirty="0"/>
              <a:t>Reduce the amount of babbling</a:t>
            </a:r>
          </a:p>
          <a:p>
            <a:pPr>
              <a:defRPr>
                <a:solidFill>
                  <a:srgbClr val="57585A"/>
                </a:solidFill>
                <a:latin typeface="Arial"/>
                <a:ea typeface="Arial"/>
                <a:cs typeface="Arial"/>
                <a:sym typeface="Arial"/>
              </a:defRPr>
            </a:pPr>
            <a:endParaRPr sz="2500" dirty="0"/>
          </a:p>
          <a:p>
            <a:pPr>
              <a:defRPr>
                <a:solidFill>
                  <a:srgbClr val="57585A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2500" dirty="0"/>
              <a:t>Stop child</a:t>
            </a:r>
            <a:r>
              <a:rPr lang="en-GB" sz="2500" dirty="0"/>
              <a:t>ren</a:t>
            </a:r>
            <a:r>
              <a:rPr sz="2500" dirty="0"/>
              <a:t> copying words</a:t>
            </a:r>
          </a:p>
          <a:p>
            <a:pPr>
              <a:defRPr>
                <a:solidFill>
                  <a:srgbClr val="57585A"/>
                </a:solidFill>
                <a:latin typeface="Arial"/>
                <a:ea typeface="Arial"/>
                <a:cs typeface="Arial"/>
                <a:sym typeface="Arial"/>
              </a:defRPr>
            </a:pPr>
            <a:endParaRPr sz="2500" dirty="0"/>
          </a:p>
          <a:p>
            <a:pPr>
              <a:defRPr>
                <a:solidFill>
                  <a:srgbClr val="57585A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2500" dirty="0"/>
              <a:t>Lead to difficulties producing sounds</a:t>
            </a:r>
          </a:p>
          <a:p>
            <a:pPr>
              <a:defRPr>
                <a:solidFill>
                  <a:srgbClr val="57585A"/>
                </a:solidFill>
                <a:latin typeface="Arial"/>
                <a:ea typeface="Arial"/>
                <a:cs typeface="Arial"/>
                <a:sym typeface="Arial"/>
              </a:defRPr>
            </a:pPr>
            <a:endParaRPr sz="2500" dirty="0"/>
          </a:p>
          <a:p>
            <a:pPr>
              <a:defRPr>
                <a:solidFill>
                  <a:srgbClr val="57585A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2500" dirty="0"/>
              <a:t>Change the shape of </a:t>
            </a:r>
            <a:r>
              <a:rPr lang="en-GB" sz="2500" dirty="0"/>
              <a:t>children’s</a:t>
            </a:r>
            <a:r>
              <a:rPr sz="2500" dirty="0"/>
              <a:t> mouth and teeth</a:t>
            </a:r>
          </a:p>
        </p:txBody>
      </p:sp>
      <p:pic>
        <p:nvPicPr>
          <p:cNvPr id="286" name="Picture 2" descr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7767" y="1628799"/>
            <a:ext cx="2283035" cy="2068162"/>
          </a:xfrm>
          <a:prstGeom prst="rect">
            <a:avLst/>
          </a:prstGeom>
          <a:ln w="12700">
            <a:miter lim="400000"/>
          </a:ln>
        </p:spPr>
      </p:pic>
      <p:sp>
        <p:nvSpPr>
          <p:cNvPr id="287" name="Rectangle 7"/>
          <p:cNvSpPr/>
          <p:nvPr/>
        </p:nvSpPr>
        <p:spPr>
          <a:xfrm>
            <a:off x="1524000" y="6281531"/>
            <a:ext cx="9144000" cy="576471"/>
          </a:xfrm>
          <a:prstGeom prst="rect">
            <a:avLst/>
          </a:prstGeom>
          <a:solidFill>
            <a:srgbClr val="57585A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288" name="Picture 8" descr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23773" y="330201"/>
            <a:ext cx="1273314" cy="1273313"/>
          </a:xfrm>
          <a:prstGeom prst="rect">
            <a:avLst/>
          </a:prstGeom>
          <a:ln w="12700">
            <a:miter lim="400000"/>
          </a:ln>
        </p:spPr>
      </p:pic>
      <p:sp>
        <p:nvSpPr>
          <p:cNvPr id="9" name="Shape 285">
            <a:extLst>
              <a:ext uri="{FF2B5EF4-FFF2-40B4-BE49-F238E27FC236}">
                <a16:creationId xmlns:a16="http://schemas.microsoft.com/office/drawing/2014/main" id="{F54EC8EB-8686-3144-AA81-AD80C4481DE6}"/>
              </a:ext>
            </a:extLst>
          </p:cNvPr>
          <p:cNvSpPr txBox="1"/>
          <p:nvPr/>
        </p:nvSpPr>
        <p:spPr>
          <a:xfrm>
            <a:off x="3447394" y="662154"/>
            <a:ext cx="6810703" cy="630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699" tIns="45699" rIns="45699" bIns="45699">
            <a:spAutoFit/>
          </a:bodyPr>
          <a:lstStyle>
            <a:lvl1pPr>
              <a:defRPr sz="3000" b="1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en-GB" sz="3500" dirty="0"/>
              <a:t>Dummies</a:t>
            </a:r>
            <a:endParaRPr sz="35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Rectangle 3"/>
          <p:cNvSpPr/>
          <p:nvPr/>
        </p:nvSpPr>
        <p:spPr>
          <a:xfrm>
            <a:off x="1524000" y="6281531"/>
            <a:ext cx="9144000" cy="576471"/>
          </a:xfrm>
          <a:prstGeom prst="rect">
            <a:avLst/>
          </a:prstGeom>
          <a:solidFill>
            <a:srgbClr val="3C8644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295" name="Picture 4" descr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3773" y="330201"/>
            <a:ext cx="1273314" cy="1273313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Shape 285">
            <a:extLst>
              <a:ext uri="{FF2B5EF4-FFF2-40B4-BE49-F238E27FC236}">
                <a16:creationId xmlns:a16="http://schemas.microsoft.com/office/drawing/2014/main" id="{AD0DF68A-BFB9-194D-B63E-AC3566E63E4C}"/>
              </a:ext>
            </a:extLst>
          </p:cNvPr>
          <p:cNvSpPr txBox="1"/>
          <p:nvPr/>
        </p:nvSpPr>
        <p:spPr>
          <a:xfrm>
            <a:off x="3447394" y="662154"/>
            <a:ext cx="6810703" cy="630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699" tIns="45699" rIns="45699" bIns="45699">
            <a:spAutoFit/>
          </a:bodyPr>
          <a:lstStyle>
            <a:lvl1pPr>
              <a:defRPr sz="3000" b="1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en-GB" sz="3500" dirty="0"/>
              <a:t>Dummies</a:t>
            </a:r>
            <a:endParaRPr sz="3500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B8E542F-20A9-C246-A145-E54346BAC09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981200" y="1825625"/>
            <a:ext cx="8058151" cy="4370221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defRPr>
                <a:solidFill>
                  <a:srgbClr val="57585A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GB" sz="2500" dirty="0"/>
              <a:t>If children don’t have a dummy frequently it will be easier to give up</a:t>
            </a:r>
          </a:p>
          <a:p>
            <a:pPr marL="0" indent="0">
              <a:buNone/>
              <a:defRPr>
                <a:solidFill>
                  <a:srgbClr val="57585A"/>
                </a:solidFill>
                <a:latin typeface="Arial"/>
                <a:ea typeface="Arial"/>
                <a:cs typeface="Arial"/>
                <a:sym typeface="Arial"/>
              </a:defRPr>
            </a:pPr>
            <a:endParaRPr lang="en-GB" sz="2000" dirty="0"/>
          </a:p>
          <a:p>
            <a:pPr>
              <a:defRPr>
                <a:solidFill>
                  <a:srgbClr val="57585A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GB" sz="2500" dirty="0"/>
              <a:t>Limit to nap times and bed times</a:t>
            </a:r>
          </a:p>
          <a:p>
            <a:pPr marL="0" indent="0">
              <a:buNone/>
              <a:defRPr>
                <a:solidFill>
                  <a:srgbClr val="57585A"/>
                </a:solidFill>
                <a:latin typeface="Arial"/>
                <a:ea typeface="Arial"/>
                <a:cs typeface="Arial"/>
                <a:sym typeface="Arial"/>
              </a:defRPr>
            </a:pPr>
            <a:endParaRPr lang="en-GB" sz="2000" dirty="0"/>
          </a:p>
          <a:p>
            <a:pPr>
              <a:defRPr>
                <a:solidFill>
                  <a:srgbClr val="57585A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GB" sz="2500" dirty="0"/>
              <a:t>Only let them have one dummy at a time</a:t>
            </a:r>
          </a:p>
          <a:p>
            <a:pPr marL="0" indent="0">
              <a:buNone/>
              <a:defRPr>
                <a:solidFill>
                  <a:srgbClr val="57585A"/>
                </a:solidFill>
                <a:latin typeface="Arial"/>
                <a:ea typeface="Arial"/>
                <a:cs typeface="Arial"/>
                <a:sym typeface="Arial"/>
              </a:defRPr>
            </a:pPr>
            <a:endParaRPr lang="en-GB" sz="2000" dirty="0"/>
          </a:p>
          <a:p>
            <a:pPr>
              <a:defRPr>
                <a:solidFill>
                  <a:srgbClr val="57585A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GB" sz="2500" dirty="0"/>
              <a:t>Keep it out of sight</a:t>
            </a:r>
          </a:p>
          <a:p>
            <a:pPr marL="0" indent="0">
              <a:buNone/>
              <a:defRPr>
                <a:solidFill>
                  <a:srgbClr val="57585A"/>
                </a:solidFill>
                <a:latin typeface="Arial"/>
                <a:ea typeface="Arial"/>
                <a:cs typeface="Arial"/>
                <a:sym typeface="Arial"/>
              </a:defRPr>
            </a:pPr>
            <a:endParaRPr lang="en-GB" sz="2000" dirty="0"/>
          </a:p>
          <a:p>
            <a:pPr>
              <a:defRPr>
                <a:solidFill>
                  <a:srgbClr val="57585A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GB" sz="2500" dirty="0"/>
              <a:t>Give their dummy to Father Christmas or Easter Bunny</a:t>
            </a:r>
            <a:endParaRPr sz="25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909</Words>
  <Application>Microsoft Office PowerPoint</Application>
  <PresentationFormat>Widescreen</PresentationFormat>
  <Paragraphs>135</Paragraphs>
  <Slides>14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SassoonPrimaryInfant</vt:lpstr>
      <vt:lpstr>Times New Roman</vt:lpstr>
      <vt:lpstr>Office Theme</vt:lpstr>
      <vt:lpstr>Key slides from our parent workshop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Ruth</dc:creator>
  <cp:lastModifiedBy>Emma Richards</cp:lastModifiedBy>
  <cp:revision>2</cp:revision>
  <dcterms:created xsi:type="dcterms:W3CDTF">2021-09-09T09:37:26Z</dcterms:created>
  <dcterms:modified xsi:type="dcterms:W3CDTF">2021-09-11T09:29:01Z</dcterms:modified>
</cp:coreProperties>
</file>