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75" r:id="rId3"/>
    <p:sldId id="264" r:id="rId4"/>
    <p:sldId id="276" r:id="rId5"/>
    <p:sldId id="277" r:id="rId6"/>
    <p:sldId id="278" r:id="rId7"/>
    <p:sldId id="279" r:id="rId8"/>
    <p:sldId id="280" r:id="rId9"/>
    <p:sldId id="281" r:id="rId10"/>
    <p:sldId id="282" r:id="rId11"/>
    <p:sldId id="283" r:id="rId12"/>
    <p:sldId id="284" r:id="rId13"/>
    <p:sldId id="267" r:id="rId14"/>
  </p:sldIdLst>
  <p:sldSz cx="9144000" cy="6858000" type="screen4x3"/>
  <p:notesSz cx="6858000" cy="9144000"/>
  <p:embeddedFontLst>
    <p:embeddedFont>
      <p:font typeface="Twinkl" panose="020B0604020202020204"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3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182"/>
    <a:srgbClr val="FFEDAA"/>
    <a:srgbClr val="F08215"/>
    <a:srgbClr val="F8BD95"/>
    <a:srgbClr val="F9B000"/>
    <a:srgbClr val="FFE000"/>
    <a:srgbClr val="F6E864"/>
    <a:srgbClr val="FFE864"/>
    <a:srgbClr val="18A0DB"/>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88" d="100"/>
          <a:sy n="88" d="100"/>
        </p:scale>
        <p:origin x="1334" y="62"/>
      </p:cViewPr>
      <p:guideLst>
        <p:guide orient="horz" pos="2160"/>
        <p:guide pos="2880"/>
        <p:guide pos="340"/>
        <p:guide orient="horz" pos="3974"/>
        <p:guide pos="5420"/>
        <p:guide orient="horz" pos="346"/>
        <p:guide pos="476"/>
        <p:guide orient="horz" pos="482"/>
        <p:guide orient="horz" pos="3838"/>
        <p:guide pos="5307"/>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04/07/2021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04/07/2021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ks2-pe/ks2-pe-sporting-events/tour-de-france-ks2-pe-sporting-event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twinkl.co.uk/resources/ks2-pe/ks2-pe-sporting-events/tour-de-france-ks2-pe-sporting-event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39D781C-4E03-4DE5-810A-E8CE04240BE1}"/>
              </a:ext>
            </a:extLst>
          </p:cNvPr>
          <p:cNvSpPr/>
          <p:nvPr/>
        </p:nvSpPr>
        <p:spPr>
          <a:xfrm>
            <a:off x="4128380" y="5522614"/>
            <a:ext cx="887240" cy="570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207AF6-037A-434E-B2C6-61837D8F75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20" t="10877" r="4667" b="5434"/>
          <a:stretch/>
        </p:blipFill>
        <p:spPr>
          <a:xfrm>
            <a:off x="755650" y="1039614"/>
            <a:ext cx="7669214" cy="5053211"/>
          </a:xfrm>
          <a:prstGeom prst="roundRect">
            <a:avLst>
              <a:gd name="adj" fmla="val 2873"/>
            </a:avLst>
          </a:prstGeom>
        </p:spPr>
      </p:pic>
      <p:sp>
        <p:nvSpPr>
          <p:cNvPr id="21" name="Title 20"/>
          <p:cNvSpPr>
            <a:spLocks noGrp="1"/>
          </p:cNvSpPr>
          <p:nvPr>
            <p:ph type="title"/>
          </p:nvPr>
        </p:nvSpPr>
        <p:spPr>
          <a:xfrm>
            <a:off x="466727" y="363541"/>
            <a:ext cx="8220075" cy="994306"/>
          </a:xfrm>
        </p:spPr>
        <p:txBody>
          <a:bodyPr/>
          <a:lstStyle/>
          <a:p>
            <a:r>
              <a:rPr lang="en-GB" altLang="en-US" sz="3600" dirty="0">
                <a:solidFill>
                  <a:srgbClr val="F08215"/>
                </a:solidFill>
              </a:rPr>
              <a:t>Facts</a:t>
            </a:r>
            <a:endParaRPr lang="en-GB" sz="3600" dirty="0">
              <a:solidFill>
                <a:srgbClr val="F08215"/>
              </a:solidFill>
              <a:latin typeface="+mn-lt"/>
            </a:endParaRPr>
          </a:p>
        </p:txBody>
      </p:sp>
      <p:sp>
        <p:nvSpPr>
          <p:cNvPr id="3" name="Rectangle 2"/>
          <p:cNvSpPr/>
          <p:nvPr/>
        </p:nvSpPr>
        <p:spPr>
          <a:xfrm>
            <a:off x="755650" y="1039615"/>
            <a:ext cx="7669213"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altLang="en-US" dirty="0">
                <a:solidFill>
                  <a:schemeClr val="tx1"/>
                </a:solidFill>
              </a:rPr>
              <a:t>Le Grand </a:t>
            </a:r>
            <a:r>
              <a:rPr lang="en-GB" altLang="en-US" dirty="0" err="1">
                <a:solidFill>
                  <a:schemeClr val="tx1"/>
                </a:solidFill>
              </a:rPr>
              <a:t>Départ</a:t>
            </a:r>
            <a:r>
              <a:rPr lang="en-GB" altLang="en-US" dirty="0">
                <a:solidFill>
                  <a:schemeClr val="tx1"/>
                </a:solidFill>
              </a:rPr>
              <a:t> is usually held outside of France. However, this year it is being held inside France because of the COVID-19 pandemic.</a:t>
            </a:r>
          </a:p>
        </p:txBody>
      </p:sp>
      <p:sp>
        <p:nvSpPr>
          <p:cNvPr id="6" name="Rectangle 5">
            <a:extLst>
              <a:ext uri="{FF2B5EF4-FFF2-40B4-BE49-F238E27FC236}">
                <a16:creationId xmlns:a16="http://schemas.microsoft.com/office/drawing/2014/main" id="{43A39D9F-CAD3-4E1F-B6C9-B0E49A2EAC92}"/>
              </a:ext>
            </a:extLst>
          </p:cNvPr>
          <p:cNvSpPr/>
          <p:nvPr/>
        </p:nvSpPr>
        <p:spPr>
          <a:xfrm>
            <a:off x="755650" y="1760184"/>
            <a:ext cx="7669213" cy="1049106"/>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altLang="en-US" dirty="0">
                <a:solidFill>
                  <a:schemeClr val="tx1"/>
                </a:solidFill>
              </a:rPr>
              <a:t>In 2014, the Tour de France began in Leeds, Yorkshire in the UK. Riders raced through York, Sheffield and Harrogate, then from Cambridge to London, before continuing the race in France.</a:t>
            </a:r>
          </a:p>
        </p:txBody>
      </p:sp>
      <p:sp>
        <p:nvSpPr>
          <p:cNvPr id="7" name="Rectangle 6">
            <a:extLst>
              <a:ext uri="{FF2B5EF4-FFF2-40B4-BE49-F238E27FC236}">
                <a16:creationId xmlns:a16="http://schemas.microsoft.com/office/drawing/2014/main" id="{E28C355B-42C8-4E48-9548-FABDE71C0EA8}"/>
              </a:ext>
            </a:extLst>
          </p:cNvPr>
          <p:cNvSpPr/>
          <p:nvPr/>
        </p:nvSpPr>
        <p:spPr>
          <a:xfrm>
            <a:off x="755651" y="2896252"/>
            <a:ext cx="7669212" cy="495108"/>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altLang="en-US" dirty="0">
                <a:solidFill>
                  <a:schemeClr val="tx1"/>
                </a:solidFill>
              </a:rPr>
              <a:t>The riders and their teams have to travel by aeroplane to some stages.</a:t>
            </a:r>
          </a:p>
        </p:txBody>
      </p:sp>
      <p:sp>
        <p:nvSpPr>
          <p:cNvPr id="8" name="Rectangle 7">
            <a:extLst>
              <a:ext uri="{FF2B5EF4-FFF2-40B4-BE49-F238E27FC236}">
                <a16:creationId xmlns:a16="http://schemas.microsoft.com/office/drawing/2014/main" id="{0722AA31-434F-4277-A36B-03490035E19A}"/>
              </a:ext>
            </a:extLst>
          </p:cNvPr>
          <p:cNvSpPr/>
          <p:nvPr/>
        </p:nvSpPr>
        <p:spPr>
          <a:xfrm>
            <a:off x="755650" y="3478323"/>
            <a:ext cx="7669212" cy="495108"/>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altLang="en-US" dirty="0">
                <a:solidFill>
                  <a:schemeClr val="tx1"/>
                </a:solidFill>
              </a:rPr>
              <a:t>The Tour de France attracts 15 million spectators across the route.</a:t>
            </a:r>
          </a:p>
        </p:txBody>
      </p:sp>
    </p:spTree>
    <p:extLst>
      <p:ext uri="{BB962C8B-B14F-4D97-AF65-F5344CB8AC3E}">
        <p14:creationId xmlns:p14="http://schemas.microsoft.com/office/powerpoint/2010/main" val="14638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99D552D-4353-45FB-B119-4E56C6A4B357}"/>
              </a:ext>
            </a:extLst>
          </p:cNvPr>
          <p:cNvSpPr/>
          <p:nvPr/>
        </p:nvSpPr>
        <p:spPr>
          <a:xfrm>
            <a:off x="720389" y="4736738"/>
            <a:ext cx="7703221" cy="1049106"/>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solidFill>
                  <a:schemeClr val="tx1"/>
                </a:solidFill>
              </a:rPr>
              <a:t>The 2020 winner was </a:t>
            </a:r>
            <a:r>
              <a:rPr lang="en-GB" dirty="0" err="1">
                <a:solidFill>
                  <a:schemeClr val="tx1"/>
                </a:solidFill>
              </a:rPr>
              <a:t>Tadej</a:t>
            </a:r>
            <a:r>
              <a:rPr lang="en-GB" dirty="0">
                <a:solidFill>
                  <a:schemeClr val="tx1"/>
                </a:solidFill>
              </a:rPr>
              <a:t> </a:t>
            </a:r>
            <a:r>
              <a:rPr lang="en-GB" dirty="0" err="1">
                <a:solidFill>
                  <a:schemeClr val="tx1"/>
                </a:solidFill>
              </a:rPr>
              <a:t>Pogačar</a:t>
            </a:r>
            <a:r>
              <a:rPr lang="en-GB" dirty="0">
                <a:solidFill>
                  <a:schemeClr val="tx1"/>
                </a:solidFill>
              </a:rPr>
              <a:t> from Slovenia. </a:t>
            </a:r>
          </a:p>
          <a:p>
            <a:pPr algn="r"/>
            <a:r>
              <a:rPr lang="en-GB" dirty="0">
                <a:solidFill>
                  <a:schemeClr val="tx1"/>
                </a:solidFill>
              </a:rPr>
              <a:t>Aged 22, he was the youngest winner of the </a:t>
            </a:r>
          </a:p>
          <a:p>
            <a:pPr algn="r"/>
            <a:r>
              <a:rPr lang="en-GB" dirty="0">
                <a:solidFill>
                  <a:schemeClr val="tx1"/>
                </a:solidFill>
              </a:rPr>
              <a:t>Tour de France since 1909.</a:t>
            </a:r>
          </a:p>
        </p:txBody>
      </p:sp>
      <p:sp>
        <p:nvSpPr>
          <p:cNvPr id="21" name="Title 20"/>
          <p:cNvSpPr>
            <a:spLocks noGrp="1"/>
          </p:cNvSpPr>
          <p:nvPr>
            <p:ph type="title"/>
          </p:nvPr>
        </p:nvSpPr>
        <p:spPr>
          <a:xfrm>
            <a:off x="457198" y="478895"/>
            <a:ext cx="8220075" cy="772107"/>
          </a:xfrm>
        </p:spPr>
        <p:txBody>
          <a:bodyPr/>
          <a:lstStyle/>
          <a:p>
            <a:r>
              <a:rPr lang="en-GB" altLang="en-US" sz="3600" dirty="0">
                <a:solidFill>
                  <a:srgbClr val="F08215"/>
                </a:solidFill>
              </a:rPr>
              <a:t>Facts</a:t>
            </a:r>
            <a:endParaRPr lang="en-GB" sz="3600" dirty="0">
              <a:solidFill>
                <a:srgbClr val="F08215"/>
              </a:solidFill>
              <a:latin typeface="+mn-lt"/>
            </a:endParaRPr>
          </a:p>
        </p:txBody>
      </p:sp>
      <p:sp>
        <p:nvSpPr>
          <p:cNvPr id="3" name="Rectangle 2"/>
          <p:cNvSpPr/>
          <p:nvPr/>
        </p:nvSpPr>
        <p:spPr>
          <a:xfrm>
            <a:off x="738646" y="1239803"/>
            <a:ext cx="7686217" cy="772107"/>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lgn="r">
              <a:defRPr/>
            </a:pPr>
            <a:r>
              <a:rPr lang="en-GB" altLang="en-US" dirty="0">
                <a:solidFill>
                  <a:schemeClr val="tx1"/>
                </a:solidFill>
              </a:rPr>
              <a:t>1,200 hotel rooms are reserved each night for </a:t>
            </a:r>
          </a:p>
          <a:p>
            <a:pPr lvl="1" algn="r">
              <a:defRPr/>
            </a:pPr>
            <a:r>
              <a:rPr lang="en-GB" altLang="en-US" dirty="0">
                <a:solidFill>
                  <a:schemeClr val="tx1"/>
                </a:solidFill>
              </a:rPr>
              <a:t>the teams and their staff.</a:t>
            </a:r>
          </a:p>
        </p:txBody>
      </p:sp>
      <p:sp>
        <p:nvSpPr>
          <p:cNvPr id="6" name="Rectangle 5">
            <a:extLst>
              <a:ext uri="{FF2B5EF4-FFF2-40B4-BE49-F238E27FC236}">
                <a16:creationId xmlns:a16="http://schemas.microsoft.com/office/drawing/2014/main" id="{43A39D9F-CAD3-4E1F-B6C9-B0E49A2EAC92}"/>
              </a:ext>
            </a:extLst>
          </p:cNvPr>
          <p:cNvSpPr/>
          <p:nvPr/>
        </p:nvSpPr>
        <p:spPr>
          <a:xfrm>
            <a:off x="738645" y="2128449"/>
            <a:ext cx="7686217" cy="1326105"/>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5" algn="r">
              <a:defRPr/>
            </a:pPr>
            <a:r>
              <a:rPr lang="en-GB" altLang="en-US" dirty="0">
                <a:solidFill>
                  <a:schemeClr val="tx1"/>
                </a:solidFill>
              </a:rPr>
              <a:t>Bradley Wiggins became the first ever British rider to win the Tour de France in 2012. </a:t>
            </a:r>
            <a:r>
              <a:rPr lang="en-GB" dirty="0">
                <a:solidFill>
                  <a:schemeClr val="tx1"/>
                </a:solidFill>
              </a:rPr>
              <a:t>Chris </a:t>
            </a:r>
            <a:r>
              <a:rPr lang="en-GB" dirty="0" err="1">
                <a:solidFill>
                  <a:schemeClr val="tx1"/>
                </a:solidFill>
              </a:rPr>
              <a:t>Froome</a:t>
            </a:r>
            <a:r>
              <a:rPr lang="en-GB" dirty="0">
                <a:solidFill>
                  <a:schemeClr val="tx1"/>
                </a:solidFill>
              </a:rPr>
              <a:t>, also from Britain, then won the race in </a:t>
            </a:r>
          </a:p>
          <a:p>
            <a:pPr lvl="5" algn="r">
              <a:defRPr/>
            </a:pPr>
            <a:r>
              <a:rPr lang="en-GB" dirty="0">
                <a:solidFill>
                  <a:schemeClr val="tx1"/>
                </a:solidFill>
              </a:rPr>
              <a:t>2013, 2015, 2016 and 2017!</a:t>
            </a:r>
          </a:p>
        </p:txBody>
      </p:sp>
      <p:sp>
        <p:nvSpPr>
          <p:cNvPr id="7" name="Rectangle 6">
            <a:extLst>
              <a:ext uri="{FF2B5EF4-FFF2-40B4-BE49-F238E27FC236}">
                <a16:creationId xmlns:a16="http://schemas.microsoft.com/office/drawing/2014/main" id="{E28C355B-42C8-4E48-9548-FABDE71C0EA8}"/>
              </a:ext>
            </a:extLst>
          </p:cNvPr>
          <p:cNvSpPr/>
          <p:nvPr/>
        </p:nvSpPr>
        <p:spPr>
          <a:xfrm>
            <a:off x="755650" y="3571093"/>
            <a:ext cx="7686216" cy="1049106"/>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8" algn="r">
              <a:defRPr/>
            </a:pPr>
            <a:r>
              <a:rPr lang="en-US" altLang="en-US" dirty="0">
                <a:solidFill>
                  <a:schemeClr val="tx1"/>
                </a:solidFill>
              </a:rPr>
              <a:t>In 2018, Geraint Thomas became the first Welsh person to win and in 2019, he came second. </a:t>
            </a:r>
          </a:p>
        </p:txBody>
      </p:sp>
      <p:pic>
        <p:nvPicPr>
          <p:cNvPr id="9" name="Picture 8">
            <a:extLst>
              <a:ext uri="{FF2B5EF4-FFF2-40B4-BE49-F238E27FC236}">
                <a16:creationId xmlns:a16="http://schemas.microsoft.com/office/drawing/2014/main" id="{3A566D8F-EDA1-4725-9B5E-DED4C03F94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57" t="59981" r="18127"/>
          <a:stretch/>
        </p:blipFill>
        <p:spPr>
          <a:xfrm>
            <a:off x="0" y="3639030"/>
            <a:ext cx="2901945" cy="2581054"/>
          </a:xfrm>
          <a:prstGeom prst="rect">
            <a:avLst/>
          </a:prstGeom>
        </p:spPr>
      </p:pic>
      <p:pic>
        <p:nvPicPr>
          <p:cNvPr id="11" name="Picture 10">
            <a:extLst>
              <a:ext uri="{FF2B5EF4-FFF2-40B4-BE49-F238E27FC236}">
                <a16:creationId xmlns:a16="http://schemas.microsoft.com/office/drawing/2014/main" id="{3C577DBE-6422-4B4C-8AC4-ADF54BB398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3443"/>
          <a:stretch/>
        </p:blipFill>
        <p:spPr>
          <a:xfrm>
            <a:off x="0" y="2863516"/>
            <a:ext cx="2642879" cy="3272589"/>
          </a:xfrm>
          <a:prstGeom prst="rect">
            <a:avLst/>
          </a:prstGeom>
        </p:spPr>
      </p:pic>
    </p:spTree>
    <p:extLst>
      <p:ext uri="{BB962C8B-B14F-4D97-AF65-F5344CB8AC3E}">
        <p14:creationId xmlns:p14="http://schemas.microsoft.com/office/powerpoint/2010/main" val="40581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8" presetClass="emph" presetSubtype="0" fill="hold" nodeType="afterEffect">
                                  <p:stCondLst>
                                    <p:cond delay="0"/>
                                  </p:stCondLst>
                                  <p:childTnLst>
                                    <p:animRot by="21600000">
                                      <p:cBhvr>
                                        <p:cTn id="35"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81" y="1341044"/>
            <a:ext cx="8220075" cy="994306"/>
          </a:xfrm>
        </p:spPr>
        <p:txBody>
          <a:bodyPr/>
          <a:lstStyle/>
          <a:p>
            <a:pPr algn="ctr"/>
            <a:r>
              <a:rPr lang="en-US" dirty="0" smtClean="0"/>
              <a:t>Your task</a:t>
            </a:r>
            <a:br>
              <a:rPr lang="en-US" dirty="0" smtClean="0"/>
            </a:br>
            <a:r>
              <a:rPr lang="en-US" sz="2400" b="0" dirty="0" smtClean="0"/>
              <a:t>Be creative with your design and colours</a:t>
            </a:r>
            <a:r>
              <a:rPr lang="en-US" sz="2400" b="0" smtClean="0"/>
              <a:t>. </a:t>
            </a:r>
            <a:br>
              <a:rPr lang="en-US" sz="2400" b="0" smtClean="0"/>
            </a:br>
            <a:r>
              <a:rPr lang="en-US" sz="2400" b="0" smtClean="0"/>
              <a:t>I </a:t>
            </a:r>
            <a:r>
              <a:rPr lang="en-US" sz="2400" b="0" dirty="0" smtClean="0"/>
              <a:t>can’t wait to see them!</a:t>
            </a:r>
            <a:endParaRPr lang="en-GB" sz="2400" b="0" dirty="0"/>
          </a:p>
        </p:txBody>
      </p:sp>
      <p:pic>
        <p:nvPicPr>
          <p:cNvPr id="1026" name="Picture 2" descr="Tour de France Jersey Designing Worksheet (teacher m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397" y="3071177"/>
            <a:ext cx="6000750" cy="3000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911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1B2DE60-23A5-4411-830F-C2FA6F333452}"/>
              </a:ext>
            </a:extLst>
          </p:cNvPr>
          <p:cNvSpPr/>
          <p:nvPr/>
        </p:nvSpPr>
        <p:spPr>
          <a:xfrm>
            <a:off x="4128380" y="3143894"/>
            <a:ext cx="887240" cy="570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A1C5080-2F64-4D38-865B-5528F1062596}"/>
              </a:ext>
            </a:extLst>
          </p:cNvPr>
          <p:cNvSpPr/>
          <p:nvPr/>
        </p:nvSpPr>
        <p:spPr>
          <a:xfrm>
            <a:off x="682668" y="1656930"/>
            <a:ext cx="6007843" cy="1326105"/>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600"/>
              </a:spcAft>
              <a:defRPr/>
            </a:pPr>
            <a:r>
              <a:rPr lang="en-GB" altLang="en-US" dirty="0">
                <a:solidFill>
                  <a:schemeClr val="tx1"/>
                </a:solidFill>
              </a:rPr>
              <a:t>Usually held each July and lasting for 3 weeks, </a:t>
            </a:r>
            <a:br>
              <a:rPr lang="en-GB" altLang="en-US" dirty="0">
                <a:solidFill>
                  <a:schemeClr val="tx1"/>
                </a:solidFill>
              </a:rPr>
            </a:br>
            <a:r>
              <a:rPr lang="en-GB" altLang="en-US" dirty="0">
                <a:solidFill>
                  <a:schemeClr val="tx1"/>
                </a:solidFill>
              </a:rPr>
              <a:t>it covers more than 3,300km of flat, hilly and</a:t>
            </a:r>
            <a:br>
              <a:rPr lang="en-GB" altLang="en-US" dirty="0">
                <a:solidFill>
                  <a:schemeClr val="tx1"/>
                </a:solidFill>
              </a:rPr>
            </a:br>
            <a:r>
              <a:rPr lang="en-GB" altLang="en-US" dirty="0">
                <a:solidFill>
                  <a:schemeClr val="tx1"/>
                </a:solidFill>
              </a:rPr>
              <a:t>mountainous terrain across France and </a:t>
            </a:r>
            <a:br>
              <a:rPr lang="en-GB" altLang="en-US" dirty="0">
                <a:solidFill>
                  <a:schemeClr val="tx1"/>
                </a:solidFill>
              </a:rPr>
            </a:br>
            <a:r>
              <a:rPr lang="en-GB" altLang="en-US" dirty="0">
                <a:solidFill>
                  <a:schemeClr val="tx1"/>
                </a:solidFill>
              </a:rPr>
              <a:t>neighbouring countries.</a:t>
            </a:r>
          </a:p>
        </p:txBody>
      </p:sp>
      <p:sp>
        <p:nvSpPr>
          <p:cNvPr id="25" name="Title 20">
            <a:extLst>
              <a:ext uri="{FF2B5EF4-FFF2-40B4-BE49-F238E27FC236}">
                <a16:creationId xmlns:a16="http://schemas.microsoft.com/office/drawing/2014/main" id="{27F14BEE-8F9E-432A-AC36-6CB578939B08}"/>
              </a:ext>
            </a:extLst>
          </p:cNvPr>
          <p:cNvSpPr>
            <a:spLocks noGrp="1"/>
          </p:cNvSpPr>
          <p:nvPr>
            <p:ph type="title"/>
          </p:nvPr>
        </p:nvSpPr>
        <p:spPr>
          <a:xfrm>
            <a:off x="457198" y="478895"/>
            <a:ext cx="8220075" cy="785578"/>
          </a:xfrm>
        </p:spPr>
        <p:txBody>
          <a:bodyPr/>
          <a:lstStyle/>
          <a:p>
            <a:r>
              <a:rPr lang="en-GB" altLang="en-US" sz="3600" dirty="0">
                <a:solidFill>
                  <a:srgbClr val="F08215"/>
                </a:solidFill>
              </a:rPr>
              <a:t>What Is The Tour de France?</a:t>
            </a:r>
            <a:endParaRPr lang="en-GB" sz="3600" dirty="0">
              <a:solidFill>
                <a:srgbClr val="F08215"/>
              </a:solidFill>
              <a:latin typeface="+mn-lt"/>
            </a:endParaRPr>
          </a:p>
        </p:txBody>
      </p:sp>
      <p:sp>
        <p:nvSpPr>
          <p:cNvPr id="26" name="Rectangle 25">
            <a:extLst>
              <a:ext uri="{FF2B5EF4-FFF2-40B4-BE49-F238E27FC236}">
                <a16:creationId xmlns:a16="http://schemas.microsoft.com/office/drawing/2014/main" id="{19A66A4C-3BBC-4CAE-A8BD-DAF3073CB4F4}"/>
              </a:ext>
            </a:extLst>
          </p:cNvPr>
          <p:cNvSpPr/>
          <p:nvPr/>
        </p:nvSpPr>
        <p:spPr>
          <a:xfrm>
            <a:off x="755650" y="1250015"/>
            <a:ext cx="7632700" cy="276999"/>
          </a:xfrm>
          <a:prstGeom prst="rect">
            <a:avLst/>
          </a:prstGeom>
        </p:spPr>
        <p:txBody>
          <a:bodyPr wrap="square" lIns="0" tIns="0" rIns="0" bIns="0">
            <a:spAutoFit/>
          </a:bodyPr>
          <a:lstStyle/>
          <a:p>
            <a:pPr algn="ctr">
              <a:defRPr/>
            </a:pPr>
            <a:r>
              <a:rPr lang="en-GB" dirty="0"/>
              <a:t>The </a:t>
            </a:r>
            <a:r>
              <a:rPr lang="en-GB" altLang="en-US" dirty="0"/>
              <a:t>Tour de France is one of the world’s largest annual bicycle events.</a:t>
            </a:r>
            <a:endParaRPr lang="en-GB" dirty="0"/>
          </a:p>
        </p:txBody>
      </p:sp>
      <p:sp>
        <p:nvSpPr>
          <p:cNvPr id="27" name="Rectangle 26">
            <a:extLst>
              <a:ext uri="{FF2B5EF4-FFF2-40B4-BE49-F238E27FC236}">
                <a16:creationId xmlns:a16="http://schemas.microsoft.com/office/drawing/2014/main" id="{14A77E07-8CA1-457F-9063-45855238A640}"/>
              </a:ext>
            </a:extLst>
          </p:cNvPr>
          <p:cNvSpPr/>
          <p:nvPr/>
        </p:nvSpPr>
        <p:spPr>
          <a:xfrm>
            <a:off x="682668" y="3178847"/>
            <a:ext cx="7632700"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spcAft>
                <a:spcPts val="600"/>
              </a:spcAft>
              <a:defRPr/>
            </a:pPr>
            <a:r>
              <a:rPr lang="en-GB" altLang="en-US" dirty="0">
                <a:solidFill>
                  <a:schemeClr val="tx1"/>
                </a:solidFill>
              </a:rPr>
              <a:t>The race started in 1903 and this year will </a:t>
            </a:r>
            <a:br>
              <a:rPr lang="en-GB" altLang="en-US" dirty="0">
                <a:solidFill>
                  <a:schemeClr val="tx1"/>
                </a:solidFill>
              </a:rPr>
            </a:br>
            <a:r>
              <a:rPr lang="en-GB" altLang="en-US" dirty="0">
                <a:solidFill>
                  <a:schemeClr val="tx1"/>
                </a:solidFill>
              </a:rPr>
              <a:t>be the 108</a:t>
            </a:r>
            <a:r>
              <a:rPr lang="en-GB" altLang="en-US" baseline="30000" dirty="0">
                <a:solidFill>
                  <a:schemeClr val="tx1"/>
                </a:solidFill>
              </a:rPr>
              <a:t>th</a:t>
            </a:r>
            <a:r>
              <a:rPr lang="en-GB" altLang="en-US" dirty="0">
                <a:solidFill>
                  <a:schemeClr val="tx1"/>
                </a:solidFill>
              </a:rPr>
              <a:t> race.</a:t>
            </a:r>
          </a:p>
        </p:txBody>
      </p:sp>
      <p:sp>
        <p:nvSpPr>
          <p:cNvPr id="28" name="Rectangle 27">
            <a:extLst>
              <a:ext uri="{FF2B5EF4-FFF2-40B4-BE49-F238E27FC236}">
                <a16:creationId xmlns:a16="http://schemas.microsoft.com/office/drawing/2014/main" id="{AA40F684-314F-4781-8611-9E453340E51A}"/>
              </a:ext>
            </a:extLst>
          </p:cNvPr>
          <p:cNvSpPr/>
          <p:nvPr/>
        </p:nvSpPr>
        <p:spPr>
          <a:xfrm>
            <a:off x="687434" y="4146766"/>
            <a:ext cx="7627934" cy="1049106"/>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600"/>
              </a:spcAft>
              <a:defRPr/>
            </a:pPr>
            <a:r>
              <a:rPr lang="en-GB" altLang="en-US" dirty="0">
                <a:solidFill>
                  <a:schemeClr val="tx1"/>
                </a:solidFill>
              </a:rPr>
              <a:t>The overall winner of the race is the cyclist </a:t>
            </a:r>
            <a:br>
              <a:rPr lang="en-GB" altLang="en-US" dirty="0">
                <a:solidFill>
                  <a:schemeClr val="tx1"/>
                </a:solidFill>
              </a:rPr>
            </a:br>
            <a:r>
              <a:rPr lang="en-GB" altLang="en-US" dirty="0">
                <a:solidFill>
                  <a:schemeClr val="tx1"/>
                </a:solidFill>
              </a:rPr>
              <a:t>who has ridden the whole route in the </a:t>
            </a:r>
            <a:br>
              <a:rPr lang="en-GB" altLang="en-US" dirty="0">
                <a:solidFill>
                  <a:schemeClr val="tx1"/>
                </a:solidFill>
              </a:rPr>
            </a:br>
            <a:r>
              <a:rPr lang="en-GB" altLang="en-US" dirty="0">
                <a:solidFill>
                  <a:schemeClr val="tx1"/>
                </a:solidFill>
              </a:rPr>
              <a:t>shortest accumulated time. </a:t>
            </a:r>
          </a:p>
        </p:txBody>
      </p:sp>
      <p:sp>
        <p:nvSpPr>
          <p:cNvPr id="29" name="Rectangle 28">
            <a:extLst>
              <a:ext uri="{FF2B5EF4-FFF2-40B4-BE49-F238E27FC236}">
                <a16:creationId xmlns:a16="http://schemas.microsoft.com/office/drawing/2014/main" id="{72A4C8D9-E93C-4476-AECA-7C04072DE8B7}"/>
              </a:ext>
            </a:extLst>
          </p:cNvPr>
          <p:cNvSpPr/>
          <p:nvPr/>
        </p:nvSpPr>
        <p:spPr>
          <a:xfrm>
            <a:off x="682668" y="5353212"/>
            <a:ext cx="7627934"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spcAft>
                <a:spcPts val="600"/>
              </a:spcAft>
              <a:defRPr/>
            </a:pPr>
            <a:r>
              <a:rPr lang="en-GB" altLang="en-US" dirty="0">
                <a:solidFill>
                  <a:schemeClr val="tx1"/>
                </a:solidFill>
              </a:rPr>
              <a:t>The route for the Tour de France changes every year but usually finishes at the Champs-Élysées in Paris, as it has done every year since 1975.</a:t>
            </a:r>
          </a:p>
        </p:txBody>
      </p:sp>
      <p:grpSp>
        <p:nvGrpSpPr>
          <p:cNvPr id="30" name="Group 29">
            <a:extLst>
              <a:ext uri="{FF2B5EF4-FFF2-40B4-BE49-F238E27FC236}">
                <a16:creationId xmlns:a16="http://schemas.microsoft.com/office/drawing/2014/main" id="{8FE44F05-BE2A-42F7-B112-76CA4B846300}"/>
              </a:ext>
            </a:extLst>
          </p:cNvPr>
          <p:cNvGrpSpPr/>
          <p:nvPr/>
        </p:nvGrpSpPr>
        <p:grpSpPr>
          <a:xfrm>
            <a:off x="5277324" y="1604653"/>
            <a:ext cx="3251039" cy="3325958"/>
            <a:chOff x="5204897" y="1974567"/>
            <a:chExt cx="3251039" cy="3325958"/>
          </a:xfrm>
        </p:grpSpPr>
        <p:pic>
          <p:nvPicPr>
            <p:cNvPr id="31" name="Picture 30">
              <a:extLst>
                <a:ext uri="{FF2B5EF4-FFF2-40B4-BE49-F238E27FC236}">
                  <a16:creationId xmlns:a16="http://schemas.microsoft.com/office/drawing/2014/main" id="{E7716EC0-7B57-4B64-BB2E-1980A54C0B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27" t="2638" r="16106" b="1102"/>
            <a:stretch/>
          </p:blipFill>
          <p:spPr>
            <a:xfrm>
              <a:off x="5204897" y="1974567"/>
              <a:ext cx="3251039" cy="3251039"/>
            </a:xfrm>
            <a:prstGeom prst="ellipse">
              <a:avLst/>
            </a:prstGeom>
            <a:ln w="38100">
              <a:solidFill>
                <a:srgbClr val="F08215"/>
              </a:solidFill>
            </a:ln>
          </p:spPr>
        </p:pic>
        <p:pic>
          <p:nvPicPr>
            <p:cNvPr id="32" name="Picture 31">
              <a:extLst>
                <a:ext uri="{FF2B5EF4-FFF2-40B4-BE49-F238E27FC236}">
                  <a16:creationId xmlns:a16="http://schemas.microsoft.com/office/drawing/2014/main" id="{30BF1EF5-F506-4D74-828D-3B910242E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4074" y="4467858"/>
              <a:ext cx="2962362" cy="832667"/>
            </a:xfrm>
            <a:prstGeom prst="rect">
              <a:avLst/>
            </a:prstGeom>
          </p:spPr>
        </p:pic>
      </p:grpSp>
    </p:spTree>
    <p:extLst>
      <p:ext uri="{BB962C8B-B14F-4D97-AF65-F5344CB8AC3E}">
        <p14:creationId xmlns:p14="http://schemas.microsoft.com/office/powerpoint/2010/main" val="18270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righ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8"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3187B3-41D7-4135-8472-038D1BD5A5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92" t="15814" r="4209" b="6421"/>
          <a:stretch/>
        </p:blipFill>
        <p:spPr>
          <a:xfrm>
            <a:off x="755650" y="1392492"/>
            <a:ext cx="7669213" cy="4753498"/>
          </a:xfrm>
          <a:prstGeom prst="roundRect">
            <a:avLst>
              <a:gd name="adj" fmla="val 3364"/>
            </a:avLst>
          </a:prstGeom>
        </p:spPr>
      </p:pic>
      <p:sp>
        <p:nvSpPr>
          <p:cNvPr id="3" name="Oval 2"/>
          <p:cNvSpPr/>
          <p:nvPr/>
        </p:nvSpPr>
        <p:spPr>
          <a:xfrm>
            <a:off x="951376" y="1339327"/>
            <a:ext cx="2880000" cy="2880000"/>
          </a:xfrm>
          <a:prstGeom prst="ellipse">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Aft>
                <a:spcPts val="600"/>
              </a:spcAft>
              <a:defRPr/>
            </a:pPr>
            <a:r>
              <a:rPr lang="en-GB" altLang="en-US" dirty="0">
                <a:solidFill>
                  <a:schemeClr val="tx1"/>
                </a:solidFill>
              </a:rPr>
              <a:t>Each day, the winner is awarded a coloured jersey to wear for the next stage. It’s fun to spot all the jerseys!</a:t>
            </a:r>
          </a:p>
        </p:txBody>
      </p:sp>
      <p:sp>
        <p:nvSpPr>
          <p:cNvPr id="21" name="Title 20"/>
          <p:cNvSpPr>
            <a:spLocks noGrp="1"/>
          </p:cNvSpPr>
          <p:nvPr>
            <p:ph type="title"/>
          </p:nvPr>
        </p:nvSpPr>
        <p:spPr>
          <a:xfrm>
            <a:off x="461962" y="464212"/>
            <a:ext cx="8220075" cy="994306"/>
          </a:xfrm>
        </p:spPr>
        <p:txBody>
          <a:bodyPr/>
          <a:lstStyle/>
          <a:p>
            <a:r>
              <a:rPr lang="en-GB" altLang="en-US" sz="3600" dirty="0">
                <a:solidFill>
                  <a:srgbClr val="F08215"/>
                </a:solidFill>
              </a:rPr>
              <a:t>What Is The Tour de France?</a:t>
            </a:r>
            <a:endParaRPr lang="en-GB" sz="3600" dirty="0">
              <a:solidFill>
                <a:srgbClr val="F08215"/>
              </a:solidFill>
              <a:latin typeface="+mn-lt"/>
            </a:endParaRPr>
          </a:p>
        </p:txBody>
      </p:sp>
      <p:sp>
        <p:nvSpPr>
          <p:cNvPr id="6" name="Oval 5">
            <a:extLst>
              <a:ext uri="{FF2B5EF4-FFF2-40B4-BE49-F238E27FC236}">
                <a16:creationId xmlns:a16="http://schemas.microsoft.com/office/drawing/2014/main" id="{D7A7F372-8047-41C5-B7D3-0F6A103D415A}"/>
              </a:ext>
            </a:extLst>
          </p:cNvPr>
          <p:cNvSpPr/>
          <p:nvPr/>
        </p:nvSpPr>
        <p:spPr>
          <a:xfrm>
            <a:off x="4510666" y="2197935"/>
            <a:ext cx="4042784" cy="4042784"/>
          </a:xfrm>
          <a:prstGeom prst="ellipse">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spcAft>
                <a:spcPts val="600"/>
              </a:spcAft>
            </a:pPr>
            <a:r>
              <a:rPr lang="en-GB" altLang="en-US" dirty="0">
                <a:solidFill>
                  <a:schemeClr val="tx1"/>
                </a:solidFill>
              </a:rPr>
              <a:t>In 2019, the race celebrated 100 years of the yellow winner’s jersey. To mark this, each yellow jersey had a different design that reflected important parts of the race or significant cyclists from the past. They included images of </a:t>
            </a:r>
            <a:r>
              <a:rPr lang="en-GB" dirty="0">
                <a:solidFill>
                  <a:schemeClr val="tx1"/>
                </a:solidFill>
              </a:rPr>
              <a:t>landscapes, buildings and past race winners.</a:t>
            </a:r>
            <a:endParaRPr lang="en-GB" altLang="en-US" dirty="0">
              <a:solidFill>
                <a:schemeClr val="tx1"/>
              </a:solidFill>
            </a:endParaRPr>
          </a:p>
        </p:txBody>
      </p:sp>
      <p:pic>
        <p:nvPicPr>
          <p:cNvPr id="10" name="Picture 9">
            <a:extLst>
              <a:ext uri="{FF2B5EF4-FFF2-40B4-BE49-F238E27FC236}">
                <a16:creationId xmlns:a16="http://schemas.microsoft.com/office/drawing/2014/main" id="{20A6BBC5-8395-4013-85FA-4E547E54D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287" y="1823538"/>
            <a:ext cx="2920357" cy="3765175"/>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0">
            <a:extLst>
              <a:ext uri="{FF2B5EF4-FFF2-40B4-BE49-F238E27FC236}">
                <a16:creationId xmlns:a16="http://schemas.microsoft.com/office/drawing/2014/main" id="{8400789D-DF7B-4D32-B178-F4E0C91643A2}"/>
              </a:ext>
            </a:extLst>
          </p:cNvPr>
          <p:cNvSpPr>
            <a:spLocks noGrp="1"/>
          </p:cNvSpPr>
          <p:nvPr>
            <p:ph type="title"/>
          </p:nvPr>
        </p:nvSpPr>
        <p:spPr>
          <a:xfrm>
            <a:off x="457198" y="478895"/>
            <a:ext cx="8220075" cy="994306"/>
          </a:xfrm>
        </p:spPr>
        <p:txBody>
          <a:bodyPr/>
          <a:lstStyle/>
          <a:p>
            <a:r>
              <a:rPr lang="en-GB" altLang="en-US" sz="3600" dirty="0">
                <a:solidFill>
                  <a:srgbClr val="F08215"/>
                </a:solidFill>
              </a:rPr>
              <a:t>The History of the Race</a:t>
            </a:r>
            <a:endParaRPr lang="en-GB" sz="3600" dirty="0">
              <a:solidFill>
                <a:srgbClr val="F08215"/>
              </a:solidFill>
              <a:latin typeface="+mn-lt"/>
            </a:endParaRPr>
          </a:p>
        </p:txBody>
      </p:sp>
      <p:sp>
        <p:nvSpPr>
          <p:cNvPr id="9" name="Rectangle 8">
            <a:extLst>
              <a:ext uri="{FF2B5EF4-FFF2-40B4-BE49-F238E27FC236}">
                <a16:creationId xmlns:a16="http://schemas.microsoft.com/office/drawing/2014/main" id="{89C0B446-18B0-46A7-BD85-36013D16055C}"/>
              </a:ext>
            </a:extLst>
          </p:cNvPr>
          <p:cNvSpPr/>
          <p:nvPr/>
        </p:nvSpPr>
        <p:spPr>
          <a:xfrm>
            <a:off x="573517" y="1636019"/>
            <a:ext cx="6396588" cy="1603104"/>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ysClr val="windowText" lastClr="000000"/>
                </a:solidFill>
              </a:rPr>
              <a:t>During the late 19</a:t>
            </a:r>
            <a:r>
              <a:rPr lang="en-GB" baseline="30000" dirty="0">
                <a:solidFill>
                  <a:sysClr val="windowText" lastClr="000000"/>
                </a:solidFill>
              </a:rPr>
              <a:t>th</a:t>
            </a:r>
            <a:r>
              <a:rPr lang="en-GB" dirty="0">
                <a:solidFill>
                  <a:sysClr val="windowText" lastClr="000000"/>
                </a:solidFill>
              </a:rPr>
              <a:t> century, cycling became </a:t>
            </a:r>
          </a:p>
          <a:p>
            <a:pPr>
              <a:defRPr/>
            </a:pPr>
            <a:r>
              <a:rPr lang="en-GB" dirty="0">
                <a:solidFill>
                  <a:sysClr val="windowText" lastClr="000000"/>
                </a:solidFill>
              </a:rPr>
              <a:t>a very popular hobby for many people. </a:t>
            </a:r>
          </a:p>
          <a:p>
            <a:pPr>
              <a:defRPr/>
            </a:pPr>
            <a:r>
              <a:rPr lang="en-GB" dirty="0">
                <a:solidFill>
                  <a:sysClr val="windowText" lastClr="000000"/>
                </a:solidFill>
              </a:rPr>
              <a:t>As time went on, organised bike racing </a:t>
            </a:r>
          </a:p>
          <a:p>
            <a:pPr>
              <a:defRPr/>
            </a:pPr>
            <a:r>
              <a:rPr lang="en-GB" dirty="0">
                <a:solidFill>
                  <a:sysClr val="windowText" lastClr="000000"/>
                </a:solidFill>
              </a:rPr>
              <a:t>was introduced and professional cycling </a:t>
            </a:r>
          </a:p>
          <a:p>
            <a:pPr>
              <a:defRPr/>
            </a:pPr>
            <a:r>
              <a:rPr lang="en-GB" dirty="0">
                <a:solidFill>
                  <a:sysClr val="windowText" lastClr="000000"/>
                </a:solidFill>
              </a:rPr>
              <a:t>became especially popular in France.</a:t>
            </a:r>
          </a:p>
        </p:txBody>
      </p:sp>
      <p:sp>
        <p:nvSpPr>
          <p:cNvPr id="10" name="Rectangle 9">
            <a:extLst>
              <a:ext uri="{FF2B5EF4-FFF2-40B4-BE49-F238E27FC236}">
                <a16:creationId xmlns:a16="http://schemas.microsoft.com/office/drawing/2014/main" id="{E833995D-2C79-4C0A-BC36-9F0AF900C4DE}"/>
              </a:ext>
            </a:extLst>
          </p:cNvPr>
          <p:cNvSpPr/>
          <p:nvPr/>
        </p:nvSpPr>
        <p:spPr>
          <a:xfrm>
            <a:off x="573517" y="3335622"/>
            <a:ext cx="5876252" cy="1880103"/>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ysClr val="windowText" lastClr="000000"/>
                </a:solidFill>
              </a:rPr>
              <a:t>Sports papers, such as ‘Le </a:t>
            </a:r>
            <a:r>
              <a:rPr lang="en-GB" dirty="0" err="1">
                <a:solidFill>
                  <a:sysClr val="windowText" lastClr="000000"/>
                </a:solidFill>
              </a:rPr>
              <a:t>Vélo</a:t>
            </a:r>
            <a:r>
              <a:rPr lang="en-GB" dirty="0">
                <a:solidFill>
                  <a:sysClr val="windowText" lastClr="000000"/>
                </a:solidFill>
              </a:rPr>
              <a:t>’, sprung </a:t>
            </a:r>
          </a:p>
          <a:p>
            <a:pPr>
              <a:defRPr/>
            </a:pPr>
            <a:r>
              <a:rPr lang="en-GB" dirty="0">
                <a:solidFill>
                  <a:sysClr val="windowText" lastClr="000000"/>
                </a:solidFill>
              </a:rPr>
              <a:t>up to cover cycling stories in depth.</a:t>
            </a:r>
          </a:p>
          <a:p>
            <a:pPr>
              <a:defRPr/>
            </a:pPr>
            <a:r>
              <a:rPr lang="en-GB" dirty="0">
                <a:solidFill>
                  <a:sysClr val="windowText" lastClr="000000"/>
                </a:solidFill>
              </a:rPr>
              <a:t>‘</a:t>
            </a:r>
            <a:r>
              <a:rPr lang="en-GB" dirty="0" err="1">
                <a:solidFill>
                  <a:sysClr val="windowText" lastClr="000000"/>
                </a:solidFill>
              </a:rPr>
              <a:t>L’Auto</a:t>
            </a:r>
            <a:r>
              <a:rPr lang="en-GB" dirty="0">
                <a:solidFill>
                  <a:sysClr val="windowText" lastClr="000000"/>
                </a:solidFill>
              </a:rPr>
              <a:t>’ was a smaller rival paper, which </a:t>
            </a:r>
          </a:p>
          <a:p>
            <a:pPr>
              <a:defRPr/>
            </a:pPr>
            <a:r>
              <a:rPr lang="en-GB" dirty="0">
                <a:solidFill>
                  <a:sysClr val="windowText" lastClr="000000"/>
                </a:solidFill>
              </a:rPr>
              <a:t>was desperate to increase popularity, so one </a:t>
            </a:r>
          </a:p>
          <a:p>
            <a:pPr>
              <a:defRPr/>
            </a:pPr>
            <a:r>
              <a:rPr lang="en-GB" dirty="0">
                <a:solidFill>
                  <a:sysClr val="windowText" lastClr="000000"/>
                </a:solidFill>
              </a:rPr>
              <a:t>of its journalists, </a:t>
            </a:r>
            <a:r>
              <a:rPr lang="en-GB" dirty="0" err="1">
                <a:solidFill>
                  <a:sysClr val="windowText" lastClr="000000"/>
                </a:solidFill>
              </a:rPr>
              <a:t>Géo</a:t>
            </a:r>
            <a:r>
              <a:rPr lang="en-GB" dirty="0">
                <a:solidFill>
                  <a:sysClr val="windowText" lastClr="000000"/>
                </a:solidFill>
              </a:rPr>
              <a:t> </a:t>
            </a:r>
            <a:r>
              <a:rPr lang="en-GB" dirty="0" err="1">
                <a:solidFill>
                  <a:sysClr val="windowText" lastClr="000000"/>
                </a:solidFill>
              </a:rPr>
              <a:t>Lefévre</a:t>
            </a:r>
            <a:r>
              <a:rPr lang="en-GB" dirty="0">
                <a:solidFill>
                  <a:sysClr val="windowText" lastClr="000000"/>
                </a:solidFill>
              </a:rPr>
              <a:t>, proposed the </a:t>
            </a:r>
          </a:p>
          <a:p>
            <a:pPr>
              <a:defRPr/>
            </a:pPr>
            <a:r>
              <a:rPr lang="en-GB" dirty="0">
                <a:solidFill>
                  <a:sysClr val="windowText" lastClr="000000"/>
                </a:solidFill>
              </a:rPr>
              <a:t>idea of organising a big cycle race through France. </a:t>
            </a:r>
          </a:p>
        </p:txBody>
      </p:sp>
      <p:pic>
        <p:nvPicPr>
          <p:cNvPr id="11" name="Picture 10">
            <a:extLst>
              <a:ext uri="{FF2B5EF4-FFF2-40B4-BE49-F238E27FC236}">
                <a16:creationId xmlns:a16="http://schemas.microsoft.com/office/drawing/2014/main" id="{D1308065-ECE5-462A-BB2C-0832547716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4" b="1554"/>
          <a:stretch/>
        </p:blipFill>
        <p:spPr>
          <a:xfrm>
            <a:off x="5273488" y="1663540"/>
            <a:ext cx="3637710" cy="3637710"/>
          </a:xfrm>
          <a:prstGeom prst="ellipse">
            <a:avLst/>
          </a:prstGeom>
          <a:ln w="38100">
            <a:solidFill>
              <a:srgbClr val="F08215"/>
            </a:solidFill>
          </a:ln>
        </p:spPr>
      </p:pic>
    </p:spTree>
    <p:extLst>
      <p:ext uri="{BB962C8B-B14F-4D97-AF65-F5344CB8AC3E}">
        <p14:creationId xmlns:p14="http://schemas.microsoft.com/office/powerpoint/2010/main" val="35006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6CFB0A-2B08-4C2B-A6F9-414A2F2D7C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485" t="60116" r="19703"/>
          <a:stretch/>
        </p:blipFill>
        <p:spPr>
          <a:xfrm>
            <a:off x="-920306" y="1238070"/>
            <a:ext cx="5103005" cy="4995041"/>
          </a:xfrm>
          <a:prstGeom prst="rect">
            <a:avLst/>
          </a:prstGeom>
        </p:spPr>
      </p:pic>
      <p:sp>
        <p:nvSpPr>
          <p:cNvPr id="11" name="Title 20">
            <a:extLst>
              <a:ext uri="{FF2B5EF4-FFF2-40B4-BE49-F238E27FC236}">
                <a16:creationId xmlns:a16="http://schemas.microsoft.com/office/drawing/2014/main" id="{6B32E0C4-2977-4F76-8B0E-11F695413246}"/>
              </a:ext>
            </a:extLst>
          </p:cNvPr>
          <p:cNvSpPr>
            <a:spLocks noGrp="1"/>
          </p:cNvSpPr>
          <p:nvPr>
            <p:ph type="title"/>
          </p:nvPr>
        </p:nvSpPr>
        <p:spPr>
          <a:xfrm>
            <a:off x="457198" y="478895"/>
            <a:ext cx="8220075" cy="994306"/>
          </a:xfrm>
        </p:spPr>
        <p:txBody>
          <a:bodyPr/>
          <a:lstStyle/>
          <a:p>
            <a:r>
              <a:rPr lang="en-GB" altLang="en-US" sz="3600" dirty="0">
                <a:solidFill>
                  <a:srgbClr val="F08215"/>
                </a:solidFill>
              </a:rPr>
              <a:t>The History of the Race</a:t>
            </a:r>
            <a:endParaRPr lang="en-GB" sz="3600" dirty="0">
              <a:solidFill>
                <a:srgbClr val="F08215"/>
              </a:solidFill>
              <a:latin typeface="+mn-lt"/>
            </a:endParaRPr>
          </a:p>
        </p:txBody>
      </p:sp>
      <p:sp>
        <p:nvSpPr>
          <p:cNvPr id="12" name="Rectangle 11">
            <a:extLst>
              <a:ext uri="{FF2B5EF4-FFF2-40B4-BE49-F238E27FC236}">
                <a16:creationId xmlns:a16="http://schemas.microsoft.com/office/drawing/2014/main" id="{21AE4EB9-5C65-4BD6-BBF2-C5FCE068519C}"/>
              </a:ext>
            </a:extLst>
          </p:cNvPr>
          <p:cNvSpPr/>
          <p:nvPr/>
        </p:nvSpPr>
        <p:spPr>
          <a:xfrm>
            <a:off x="755650" y="1378357"/>
            <a:ext cx="7669212" cy="1603104"/>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US" dirty="0">
                <a:solidFill>
                  <a:schemeClr val="tx1"/>
                </a:solidFill>
              </a:rPr>
              <a:t>On the 1</a:t>
            </a:r>
            <a:r>
              <a:rPr lang="en-US" baseline="30000" dirty="0">
                <a:solidFill>
                  <a:schemeClr val="tx1"/>
                </a:solidFill>
              </a:rPr>
              <a:t>st</a:t>
            </a:r>
            <a:r>
              <a:rPr lang="en-US" dirty="0">
                <a:solidFill>
                  <a:schemeClr val="tx1"/>
                </a:solidFill>
              </a:rPr>
              <a:t> July 1903, 60 cyclists set off from the Au </a:t>
            </a:r>
            <a:r>
              <a:rPr lang="en-US" dirty="0" err="1">
                <a:solidFill>
                  <a:schemeClr val="tx1"/>
                </a:solidFill>
              </a:rPr>
              <a:t>Reveil</a:t>
            </a:r>
            <a:r>
              <a:rPr lang="en-US" dirty="0">
                <a:solidFill>
                  <a:schemeClr val="tx1"/>
                </a:solidFill>
              </a:rPr>
              <a:t> </a:t>
            </a:r>
            <a:r>
              <a:rPr lang="en-US" dirty="0" err="1">
                <a:solidFill>
                  <a:schemeClr val="tx1"/>
                </a:solidFill>
              </a:rPr>
              <a:t>Matin</a:t>
            </a:r>
            <a:r>
              <a:rPr lang="en-US" dirty="0">
                <a:solidFill>
                  <a:schemeClr val="tx1"/>
                </a:solidFill>
              </a:rPr>
              <a:t> Café in the suburbs of Paris. They covered 2,428km in a circular route through six stages. 18 days later, 21 of the cyclists made the finish line back in Paris. The physical effort was simply too great for many of the competitors.</a:t>
            </a:r>
          </a:p>
        </p:txBody>
      </p:sp>
      <p:sp>
        <p:nvSpPr>
          <p:cNvPr id="13" name="Rectangle 12">
            <a:extLst>
              <a:ext uri="{FF2B5EF4-FFF2-40B4-BE49-F238E27FC236}">
                <a16:creationId xmlns:a16="http://schemas.microsoft.com/office/drawing/2014/main" id="{8F020133-7D96-48AB-8153-F2C605EEB1B5}"/>
              </a:ext>
            </a:extLst>
          </p:cNvPr>
          <p:cNvSpPr/>
          <p:nvPr/>
        </p:nvSpPr>
        <p:spPr>
          <a:xfrm>
            <a:off x="755650" y="3211038"/>
            <a:ext cx="7669212" cy="1049106"/>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ysClr val="windowText" lastClr="000000"/>
                </a:solidFill>
              </a:rPr>
              <a:t>The first ever winner was Maurice </a:t>
            </a:r>
            <a:r>
              <a:rPr lang="en-GB" dirty="0" err="1">
                <a:solidFill>
                  <a:sysClr val="windowText" lastClr="000000"/>
                </a:solidFill>
              </a:rPr>
              <a:t>Garin</a:t>
            </a:r>
            <a:r>
              <a:rPr lang="en-GB" dirty="0">
                <a:solidFill>
                  <a:sysClr val="windowText" lastClr="000000"/>
                </a:solidFill>
              </a:rPr>
              <a:t>. Le Tour de France was born! The yellow jersey was introduced as a prize for the winner in 1919 due to the fact that ‘</a:t>
            </a:r>
            <a:r>
              <a:rPr lang="en-GB" dirty="0" err="1">
                <a:solidFill>
                  <a:sysClr val="windowText" lastClr="000000"/>
                </a:solidFill>
              </a:rPr>
              <a:t>L’Auto</a:t>
            </a:r>
            <a:r>
              <a:rPr lang="en-GB" dirty="0">
                <a:solidFill>
                  <a:sysClr val="windowText" lastClr="000000"/>
                </a:solidFill>
              </a:rPr>
              <a:t>’ newspaper was printed on yellow paper. </a:t>
            </a:r>
          </a:p>
        </p:txBody>
      </p:sp>
      <p:sp>
        <p:nvSpPr>
          <p:cNvPr id="14" name="Rectangle 13">
            <a:extLst>
              <a:ext uri="{FF2B5EF4-FFF2-40B4-BE49-F238E27FC236}">
                <a16:creationId xmlns:a16="http://schemas.microsoft.com/office/drawing/2014/main" id="{02C63B8B-1930-49EE-B00E-914BB4BF386B}"/>
              </a:ext>
            </a:extLst>
          </p:cNvPr>
          <p:cNvSpPr/>
          <p:nvPr/>
        </p:nvSpPr>
        <p:spPr>
          <a:xfrm>
            <a:off x="755650" y="4489721"/>
            <a:ext cx="6396588" cy="1603104"/>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US" dirty="0">
                <a:solidFill>
                  <a:sysClr val="windowText" lastClr="000000"/>
                </a:solidFill>
              </a:rPr>
              <a:t>The race has taken place each year since </a:t>
            </a:r>
            <a:br>
              <a:rPr lang="en-US" dirty="0">
                <a:solidFill>
                  <a:sysClr val="windowText" lastClr="000000"/>
                </a:solidFill>
              </a:rPr>
            </a:br>
            <a:r>
              <a:rPr lang="en-US" dirty="0">
                <a:solidFill>
                  <a:sysClr val="windowText" lastClr="000000"/>
                </a:solidFill>
              </a:rPr>
              <a:t>then, except for during the wars. As the </a:t>
            </a:r>
            <a:br>
              <a:rPr lang="en-US" dirty="0">
                <a:solidFill>
                  <a:sysClr val="windowText" lastClr="000000"/>
                </a:solidFill>
              </a:rPr>
            </a:br>
            <a:r>
              <a:rPr lang="en-US" dirty="0">
                <a:solidFill>
                  <a:sysClr val="windowText" lastClr="000000"/>
                </a:solidFill>
              </a:rPr>
              <a:t>tour became more popular, the course </a:t>
            </a:r>
            <a:br>
              <a:rPr lang="en-US" dirty="0">
                <a:solidFill>
                  <a:sysClr val="windowText" lastClr="000000"/>
                </a:solidFill>
              </a:rPr>
            </a:br>
            <a:r>
              <a:rPr lang="en-US" dirty="0">
                <a:solidFill>
                  <a:sysClr val="windowText" lastClr="000000"/>
                </a:solidFill>
              </a:rPr>
              <a:t>became longer and more challenging </a:t>
            </a:r>
            <a:br>
              <a:rPr lang="en-US" dirty="0">
                <a:solidFill>
                  <a:sysClr val="windowText" lastClr="000000"/>
                </a:solidFill>
              </a:rPr>
            </a:br>
            <a:r>
              <a:rPr lang="en-US" dirty="0">
                <a:solidFill>
                  <a:sysClr val="windowText" lastClr="000000"/>
                </a:solidFill>
              </a:rPr>
              <a:t>mountain climbs were introduced. </a:t>
            </a:r>
          </a:p>
        </p:txBody>
      </p:sp>
      <p:pic>
        <p:nvPicPr>
          <p:cNvPr id="15" name="Picture 14">
            <a:extLst>
              <a:ext uri="{FF2B5EF4-FFF2-40B4-BE49-F238E27FC236}">
                <a16:creationId xmlns:a16="http://schemas.microsoft.com/office/drawing/2014/main" id="{666C0FF6-C274-4668-8430-70D458039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494" y="3959219"/>
            <a:ext cx="3536756" cy="2419886"/>
          </a:xfrm>
          <a:prstGeom prst="rect">
            <a:avLst/>
          </a:prstGeom>
        </p:spPr>
      </p:pic>
    </p:spTree>
    <p:extLst>
      <p:ext uri="{BB962C8B-B14F-4D97-AF65-F5344CB8AC3E}">
        <p14:creationId xmlns:p14="http://schemas.microsoft.com/office/powerpoint/2010/main" val="31531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10"/>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7198" y="478895"/>
            <a:ext cx="8220075" cy="863815"/>
          </a:xfrm>
        </p:spPr>
        <p:txBody>
          <a:bodyPr/>
          <a:lstStyle/>
          <a:p>
            <a:r>
              <a:rPr lang="en-GB" altLang="en-US" sz="3600" dirty="0">
                <a:solidFill>
                  <a:srgbClr val="F08215"/>
                </a:solidFill>
              </a:rPr>
              <a:t>Jerseys</a:t>
            </a:r>
            <a:endParaRPr lang="en-GB" sz="3600" dirty="0">
              <a:solidFill>
                <a:srgbClr val="F08215"/>
              </a:solidFill>
              <a:latin typeface="+mn-lt"/>
            </a:endParaRPr>
          </a:p>
        </p:txBody>
      </p:sp>
      <p:sp>
        <p:nvSpPr>
          <p:cNvPr id="3" name="Rectangle 2"/>
          <p:cNvSpPr/>
          <p:nvPr/>
        </p:nvSpPr>
        <p:spPr>
          <a:xfrm>
            <a:off x="755650" y="1342710"/>
            <a:ext cx="7632700"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US" dirty="0">
                <a:solidFill>
                  <a:sysClr val="windowText" lastClr="000000"/>
                </a:solidFill>
              </a:rPr>
              <a:t>Instead of winning medals or awards, the cyclists participating in the Tour de France win different coloured jerseys.</a:t>
            </a:r>
          </a:p>
        </p:txBody>
      </p:sp>
      <p:grpSp>
        <p:nvGrpSpPr>
          <p:cNvPr id="8" name="Group 7">
            <a:extLst>
              <a:ext uri="{FF2B5EF4-FFF2-40B4-BE49-F238E27FC236}">
                <a16:creationId xmlns:a16="http://schemas.microsoft.com/office/drawing/2014/main" id="{738166F5-7FDB-4C95-947C-C18F77E5A5EF}"/>
              </a:ext>
            </a:extLst>
          </p:cNvPr>
          <p:cNvGrpSpPr/>
          <p:nvPr/>
        </p:nvGrpSpPr>
        <p:grpSpPr>
          <a:xfrm>
            <a:off x="651874" y="2327963"/>
            <a:ext cx="1882323" cy="3465931"/>
            <a:chOff x="636582" y="2288119"/>
            <a:chExt cx="1882323" cy="3465931"/>
          </a:xfrm>
        </p:grpSpPr>
        <p:sp>
          <p:nvSpPr>
            <p:cNvPr id="23" name="Rectangle 22">
              <a:extLst>
                <a:ext uri="{FF2B5EF4-FFF2-40B4-BE49-F238E27FC236}">
                  <a16:creationId xmlns:a16="http://schemas.microsoft.com/office/drawing/2014/main" id="{27E10E29-888A-4772-AD92-C69B8800EAD1}"/>
                </a:ext>
              </a:extLst>
            </p:cNvPr>
            <p:cNvSpPr/>
            <p:nvPr/>
          </p:nvSpPr>
          <p:spPr>
            <a:xfrm>
              <a:off x="636583" y="2288119"/>
              <a:ext cx="1882322" cy="20701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GB" dirty="0"/>
            </a:p>
          </p:txBody>
        </p:sp>
        <p:pic>
          <p:nvPicPr>
            <p:cNvPr id="24" name="Picture 23">
              <a:extLst>
                <a:ext uri="{FF2B5EF4-FFF2-40B4-BE49-F238E27FC236}">
                  <a16:creationId xmlns:a16="http://schemas.microsoft.com/office/drawing/2014/main" id="{8DA8311C-D5CC-42C0-B3F2-0A31F29534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408" y="2340507"/>
              <a:ext cx="1547812"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7968775C-859C-4CB3-8D5E-219DE741049B}"/>
                </a:ext>
              </a:extLst>
            </p:cNvPr>
            <p:cNvSpPr/>
            <p:nvPr/>
          </p:nvSpPr>
          <p:spPr>
            <a:xfrm>
              <a:off x="636582" y="4458723"/>
              <a:ext cx="1882323" cy="129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400" b="1" dirty="0">
                  <a:solidFill>
                    <a:schemeClr val="tx1"/>
                  </a:solidFill>
                </a:rPr>
                <a:t>The White Jersey</a:t>
              </a:r>
              <a:endParaRPr lang="en-GB" sz="1400" dirty="0">
                <a:solidFill>
                  <a:schemeClr val="tx1"/>
                </a:solidFill>
              </a:endParaRPr>
            </a:p>
            <a:p>
              <a:pPr algn="ctr" eaLnBrk="1" fontAlgn="auto" hangingPunct="1">
                <a:spcBef>
                  <a:spcPts val="0"/>
                </a:spcBef>
                <a:spcAft>
                  <a:spcPts val="0"/>
                </a:spcAft>
                <a:defRPr/>
              </a:pPr>
              <a:r>
                <a:rPr lang="en-GB" altLang="en-US" sz="1400" dirty="0">
                  <a:solidFill>
                    <a:schemeClr val="tx1"/>
                  </a:solidFill>
                </a:rPr>
                <a:t>The white jersey is awarded to the best young rider (under 26 years old).</a:t>
              </a:r>
            </a:p>
          </p:txBody>
        </p:sp>
      </p:grpSp>
      <p:grpSp>
        <p:nvGrpSpPr>
          <p:cNvPr id="10" name="Group 9">
            <a:extLst>
              <a:ext uri="{FF2B5EF4-FFF2-40B4-BE49-F238E27FC236}">
                <a16:creationId xmlns:a16="http://schemas.microsoft.com/office/drawing/2014/main" id="{D57801A2-87AF-4ED3-842D-F9E66FA4F1B9}"/>
              </a:ext>
            </a:extLst>
          </p:cNvPr>
          <p:cNvGrpSpPr/>
          <p:nvPr/>
        </p:nvGrpSpPr>
        <p:grpSpPr>
          <a:xfrm>
            <a:off x="2630430" y="2327963"/>
            <a:ext cx="1880659" cy="3681375"/>
            <a:chOff x="2615138" y="2288119"/>
            <a:chExt cx="1880659" cy="3681375"/>
          </a:xfrm>
        </p:grpSpPr>
        <p:sp>
          <p:nvSpPr>
            <p:cNvPr id="19" name="Rectangle 18">
              <a:extLst>
                <a:ext uri="{FF2B5EF4-FFF2-40B4-BE49-F238E27FC236}">
                  <a16:creationId xmlns:a16="http://schemas.microsoft.com/office/drawing/2014/main" id="{78381AB2-4DC2-4366-BF0D-AFD8BCF06510}"/>
                </a:ext>
              </a:extLst>
            </p:cNvPr>
            <p:cNvSpPr/>
            <p:nvPr/>
          </p:nvSpPr>
          <p:spPr>
            <a:xfrm>
              <a:off x="2615138" y="2288119"/>
              <a:ext cx="1863725" cy="2070100"/>
            </a:xfrm>
            <a:prstGeom prst="rect">
              <a:avLst/>
            </a:prstGeom>
            <a:noFill/>
            <a:ln w="28575">
              <a:solidFill>
                <a:srgbClr val="D92D4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GB" dirty="0"/>
            </a:p>
          </p:txBody>
        </p:sp>
        <p:pic>
          <p:nvPicPr>
            <p:cNvPr id="20" name="Picture 19">
              <a:extLst>
                <a:ext uri="{FF2B5EF4-FFF2-40B4-BE49-F238E27FC236}">
                  <a16:creationId xmlns:a16="http://schemas.microsoft.com/office/drawing/2014/main" id="{6AEB8CB4-CE30-45B1-8698-E72DAFEBCD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244" y="2340507"/>
              <a:ext cx="15494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CF97D47B-DB8F-4357-9930-0AACE375CBBF}"/>
                </a:ext>
              </a:extLst>
            </p:cNvPr>
            <p:cNvSpPr/>
            <p:nvPr/>
          </p:nvSpPr>
          <p:spPr>
            <a:xfrm>
              <a:off x="2615138" y="4458723"/>
              <a:ext cx="1880659" cy="1510771"/>
            </a:xfrm>
            <a:prstGeom prst="rect">
              <a:avLst/>
            </a:prstGeom>
            <a:solidFill>
              <a:srgbClr val="E094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400" b="1" dirty="0">
                  <a:solidFill>
                    <a:schemeClr val="tx1"/>
                  </a:solidFill>
                </a:rPr>
                <a:t>The Polka-Dot Jersey</a:t>
              </a:r>
            </a:p>
            <a:p>
              <a:pPr algn="ctr" eaLnBrk="1" fontAlgn="auto" hangingPunct="1">
                <a:spcAft>
                  <a:spcPts val="0"/>
                </a:spcAft>
                <a:defRPr/>
              </a:pPr>
              <a:r>
                <a:rPr lang="en-GB" altLang="en-US" sz="1400" dirty="0">
                  <a:solidFill>
                    <a:schemeClr val="tx1"/>
                  </a:solidFill>
                </a:rPr>
                <a:t>The polka-dot jersey is awarded to the best climber or ‘King of the Mountains’</a:t>
              </a:r>
            </a:p>
          </p:txBody>
        </p:sp>
      </p:grpSp>
      <p:grpSp>
        <p:nvGrpSpPr>
          <p:cNvPr id="11" name="Group 10">
            <a:extLst>
              <a:ext uri="{FF2B5EF4-FFF2-40B4-BE49-F238E27FC236}">
                <a16:creationId xmlns:a16="http://schemas.microsoft.com/office/drawing/2014/main" id="{FEF6C08F-B892-45B6-B3AF-6E67C25D3794}"/>
              </a:ext>
            </a:extLst>
          </p:cNvPr>
          <p:cNvGrpSpPr/>
          <p:nvPr/>
        </p:nvGrpSpPr>
        <p:grpSpPr>
          <a:xfrm>
            <a:off x="4607398" y="2327963"/>
            <a:ext cx="1880659" cy="3465931"/>
            <a:chOff x="4592106" y="2288119"/>
            <a:chExt cx="1880659" cy="3465931"/>
          </a:xfrm>
        </p:grpSpPr>
        <p:sp>
          <p:nvSpPr>
            <p:cNvPr id="16" name="Rectangle 15">
              <a:extLst>
                <a:ext uri="{FF2B5EF4-FFF2-40B4-BE49-F238E27FC236}">
                  <a16:creationId xmlns:a16="http://schemas.microsoft.com/office/drawing/2014/main" id="{07C3C274-A0FA-4DD8-B02B-5B523E7979A6}"/>
                </a:ext>
              </a:extLst>
            </p:cNvPr>
            <p:cNvSpPr/>
            <p:nvPr/>
          </p:nvSpPr>
          <p:spPr>
            <a:xfrm>
              <a:off x="4592106" y="2288119"/>
              <a:ext cx="1880659" cy="2070100"/>
            </a:xfrm>
            <a:prstGeom prst="rect">
              <a:avLst/>
            </a:prstGeom>
            <a:noFill/>
            <a:ln w="28575">
              <a:solidFill>
                <a:srgbClr val="B9D26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GB" dirty="0"/>
            </a:p>
          </p:txBody>
        </p:sp>
        <p:pic>
          <p:nvPicPr>
            <p:cNvPr id="17" name="Picture 16">
              <a:extLst>
                <a:ext uri="{FF2B5EF4-FFF2-40B4-BE49-F238E27FC236}">
                  <a16:creationId xmlns:a16="http://schemas.microsoft.com/office/drawing/2014/main" id="{EA82E3AD-8F70-44F3-A7AF-99812C41E1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9745" y="2340507"/>
              <a:ext cx="15494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6C38A015-7FB3-426C-9A21-AACADA7C53DB}"/>
                </a:ext>
              </a:extLst>
            </p:cNvPr>
            <p:cNvSpPr/>
            <p:nvPr/>
          </p:nvSpPr>
          <p:spPr>
            <a:xfrm>
              <a:off x="4592106" y="4458723"/>
              <a:ext cx="1880659" cy="1295327"/>
            </a:xfrm>
            <a:prstGeom prst="rect">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400" b="1" dirty="0">
                  <a:solidFill>
                    <a:schemeClr val="tx1"/>
                  </a:solidFill>
                </a:rPr>
                <a:t>The Green Jersey</a:t>
              </a:r>
              <a:endParaRPr lang="en-GB" sz="1400" dirty="0">
                <a:solidFill>
                  <a:schemeClr val="tx1"/>
                </a:solidFill>
              </a:endParaRPr>
            </a:p>
            <a:p>
              <a:pPr algn="ctr" eaLnBrk="1" fontAlgn="auto" hangingPunct="1">
                <a:spcAft>
                  <a:spcPts val="0"/>
                </a:spcAft>
                <a:defRPr/>
              </a:pPr>
              <a:r>
                <a:rPr lang="en-GB" altLang="en-US" sz="1400" dirty="0">
                  <a:solidFill>
                    <a:schemeClr val="tx1"/>
                  </a:solidFill>
                </a:rPr>
                <a:t>The green jersey is awarded to the best sprinter and time trialist.</a:t>
              </a:r>
            </a:p>
          </p:txBody>
        </p:sp>
      </p:grpSp>
      <p:grpSp>
        <p:nvGrpSpPr>
          <p:cNvPr id="12" name="Group 11">
            <a:extLst>
              <a:ext uri="{FF2B5EF4-FFF2-40B4-BE49-F238E27FC236}">
                <a16:creationId xmlns:a16="http://schemas.microsoft.com/office/drawing/2014/main" id="{6622F884-C214-45D4-953C-7E192B81B979}"/>
              </a:ext>
            </a:extLst>
          </p:cNvPr>
          <p:cNvGrpSpPr/>
          <p:nvPr/>
        </p:nvGrpSpPr>
        <p:grpSpPr>
          <a:xfrm>
            <a:off x="6593361" y="2327963"/>
            <a:ext cx="1880659" cy="3896819"/>
            <a:chOff x="6578069" y="2288119"/>
            <a:chExt cx="1880659" cy="3896819"/>
          </a:xfrm>
        </p:grpSpPr>
        <p:sp>
          <p:nvSpPr>
            <p:cNvPr id="13" name="Rectangle 12">
              <a:extLst>
                <a:ext uri="{FF2B5EF4-FFF2-40B4-BE49-F238E27FC236}">
                  <a16:creationId xmlns:a16="http://schemas.microsoft.com/office/drawing/2014/main" id="{7AF4E41B-B87D-4762-B86B-C575DC807108}"/>
                </a:ext>
              </a:extLst>
            </p:cNvPr>
            <p:cNvSpPr/>
            <p:nvPr/>
          </p:nvSpPr>
          <p:spPr>
            <a:xfrm>
              <a:off x="6578070" y="2288119"/>
              <a:ext cx="1880658" cy="2070100"/>
            </a:xfrm>
            <a:prstGeom prst="rect">
              <a:avLst/>
            </a:prstGeom>
            <a:noFill/>
            <a:ln w="28575">
              <a:solidFill>
                <a:srgbClr val="FFE8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GB" dirty="0"/>
            </a:p>
          </p:txBody>
        </p:sp>
        <p:pic>
          <p:nvPicPr>
            <p:cNvPr id="14" name="Picture 13">
              <a:extLst>
                <a:ext uri="{FF2B5EF4-FFF2-40B4-BE49-F238E27FC236}">
                  <a16:creationId xmlns:a16="http://schemas.microsoft.com/office/drawing/2014/main" id="{EF4B689C-1467-473F-8DD1-62D80136DF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1164" y="2340507"/>
              <a:ext cx="1547813"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DBC43CC7-E68E-4008-93F7-FD0FF816F618}"/>
                </a:ext>
              </a:extLst>
            </p:cNvPr>
            <p:cNvSpPr/>
            <p:nvPr/>
          </p:nvSpPr>
          <p:spPr>
            <a:xfrm>
              <a:off x="6578069" y="4458723"/>
              <a:ext cx="1880659" cy="1726215"/>
            </a:xfrm>
            <a:prstGeom prst="rect">
              <a:avLst/>
            </a:prstGeom>
            <a:solidFill>
              <a:srgbClr val="FFE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400" b="1" dirty="0">
                  <a:solidFill>
                    <a:schemeClr val="tx1"/>
                  </a:solidFill>
                </a:rPr>
                <a:t>The Yellow Jersey</a:t>
              </a:r>
            </a:p>
            <a:p>
              <a:pPr algn="ctr" eaLnBrk="1" fontAlgn="auto" hangingPunct="1">
                <a:spcAft>
                  <a:spcPts val="0"/>
                </a:spcAft>
                <a:defRPr/>
              </a:pPr>
              <a:r>
                <a:rPr lang="en-GB" altLang="en-US" sz="1400" dirty="0">
                  <a:solidFill>
                    <a:schemeClr val="tx1"/>
                  </a:solidFill>
                </a:rPr>
                <a:t>The oldest and most sought-after prize: the yellow jersey is awarded to the rider with the quickest overall time.</a:t>
              </a:r>
            </a:p>
          </p:txBody>
        </p:sp>
      </p:grpSp>
    </p:spTree>
    <p:extLst>
      <p:ext uri="{BB962C8B-B14F-4D97-AF65-F5344CB8AC3E}">
        <p14:creationId xmlns:p14="http://schemas.microsoft.com/office/powerpoint/2010/main" val="102296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2A61370-7B02-4414-A815-AA53E8386CBC}"/>
              </a:ext>
            </a:extLst>
          </p:cNvPr>
          <p:cNvSpPr/>
          <p:nvPr/>
        </p:nvSpPr>
        <p:spPr>
          <a:xfrm>
            <a:off x="755650" y="3518877"/>
            <a:ext cx="4708116" cy="495108"/>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rPr>
              <a:t>The Start (Le Grand </a:t>
            </a:r>
            <a:r>
              <a:rPr lang="en-GB" altLang="en-US" dirty="0" err="1">
                <a:solidFill>
                  <a:schemeClr val="tx1"/>
                </a:solidFill>
              </a:rPr>
              <a:t>Départ</a:t>
            </a:r>
            <a:r>
              <a:rPr lang="en-GB" altLang="en-US" dirty="0">
                <a:solidFill>
                  <a:schemeClr val="tx1"/>
                </a:solidFill>
              </a:rPr>
              <a:t>): Brest, France</a:t>
            </a:r>
          </a:p>
        </p:txBody>
      </p:sp>
      <p:sp>
        <p:nvSpPr>
          <p:cNvPr id="21" name="Title 20"/>
          <p:cNvSpPr>
            <a:spLocks noGrp="1"/>
          </p:cNvSpPr>
          <p:nvPr>
            <p:ph type="title"/>
          </p:nvPr>
        </p:nvSpPr>
        <p:spPr>
          <a:xfrm>
            <a:off x="457198" y="478895"/>
            <a:ext cx="8220075" cy="819108"/>
          </a:xfrm>
        </p:spPr>
        <p:txBody>
          <a:bodyPr/>
          <a:lstStyle/>
          <a:p>
            <a:r>
              <a:rPr lang="en-GB" altLang="en-US" sz="3600" dirty="0">
                <a:solidFill>
                  <a:srgbClr val="F08215"/>
                </a:solidFill>
              </a:rPr>
              <a:t>The Tour de France 2021</a:t>
            </a:r>
            <a:endParaRPr lang="en-GB" sz="3600" dirty="0">
              <a:solidFill>
                <a:srgbClr val="F08215"/>
              </a:solidFill>
              <a:latin typeface="+mn-lt"/>
            </a:endParaRPr>
          </a:p>
        </p:txBody>
      </p:sp>
      <p:sp>
        <p:nvSpPr>
          <p:cNvPr id="3" name="Rectangle 2"/>
          <p:cNvSpPr/>
          <p:nvPr/>
        </p:nvSpPr>
        <p:spPr>
          <a:xfrm>
            <a:off x="755649" y="1243787"/>
            <a:ext cx="7669213"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dirty="0">
                <a:solidFill>
                  <a:schemeClr val="tx1"/>
                </a:solidFill>
              </a:rPr>
              <a:t>Each year, the Tour de France begins in a different place, often in one of France’s neighbouring countries. This is known as the Grand </a:t>
            </a:r>
            <a:r>
              <a:rPr lang="en-GB" dirty="0" err="1">
                <a:solidFill>
                  <a:schemeClr val="tx1"/>
                </a:solidFill>
              </a:rPr>
              <a:t>Départ</a:t>
            </a:r>
            <a:r>
              <a:rPr lang="en-GB" dirty="0">
                <a:solidFill>
                  <a:schemeClr val="tx1"/>
                </a:solidFill>
              </a:rPr>
              <a:t>.</a:t>
            </a:r>
          </a:p>
        </p:txBody>
      </p:sp>
      <p:sp>
        <p:nvSpPr>
          <p:cNvPr id="26" name="Rectangle 25">
            <a:extLst>
              <a:ext uri="{FF2B5EF4-FFF2-40B4-BE49-F238E27FC236}">
                <a16:creationId xmlns:a16="http://schemas.microsoft.com/office/drawing/2014/main" id="{D0C95338-02FF-45B4-BF58-8F6F66CEED87}"/>
              </a:ext>
            </a:extLst>
          </p:cNvPr>
          <p:cNvSpPr/>
          <p:nvPr/>
        </p:nvSpPr>
        <p:spPr>
          <a:xfrm>
            <a:off x="740859" y="2242832"/>
            <a:ext cx="4722907" cy="1049106"/>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GB" dirty="0">
                <a:solidFill>
                  <a:schemeClr val="tx1"/>
                </a:solidFill>
              </a:rPr>
              <a:t>In 2021, the Grand </a:t>
            </a:r>
            <a:r>
              <a:rPr lang="en-GB" dirty="0" err="1">
                <a:solidFill>
                  <a:schemeClr val="tx1"/>
                </a:solidFill>
              </a:rPr>
              <a:t>Départ</a:t>
            </a:r>
            <a:r>
              <a:rPr lang="en-GB" dirty="0">
                <a:solidFill>
                  <a:schemeClr val="tx1"/>
                </a:solidFill>
              </a:rPr>
              <a:t> will take place in Brest, France on 26</a:t>
            </a:r>
            <a:r>
              <a:rPr lang="en-GB" baseline="30000" dirty="0">
                <a:solidFill>
                  <a:schemeClr val="tx1"/>
                </a:solidFill>
              </a:rPr>
              <a:t>th</a:t>
            </a:r>
            <a:r>
              <a:rPr lang="en-GB" dirty="0">
                <a:solidFill>
                  <a:schemeClr val="tx1"/>
                </a:solidFill>
              </a:rPr>
              <a:t> June. It is the fourth time Brest has hosted the start of the race.</a:t>
            </a:r>
          </a:p>
        </p:txBody>
      </p:sp>
      <p:pic>
        <p:nvPicPr>
          <p:cNvPr id="27" name="Picture 26">
            <a:extLst>
              <a:ext uri="{FF2B5EF4-FFF2-40B4-BE49-F238E27FC236}">
                <a16:creationId xmlns:a16="http://schemas.microsoft.com/office/drawing/2014/main" id="{FAD0A124-5A7D-42E5-9DA3-B814D6BD0C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167" b="3167"/>
          <a:stretch/>
        </p:blipFill>
        <p:spPr bwMode="auto">
          <a:xfrm>
            <a:off x="5347109" y="2120681"/>
            <a:ext cx="3077754" cy="1906868"/>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8BFBC5D-E3F4-4E52-A0E3-83661E5535D9}"/>
              </a:ext>
            </a:extLst>
          </p:cNvPr>
          <p:cNvSpPr/>
          <p:nvPr/>
        </p:nvSpPr>
        <p:spPr>
          <a:xfrm>
            <a:off x="3507854" y="5388254"/>
            <a:ext cx="4917008"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lnSpc>
                <a:spcPct val="100000"/>
              </a:lnSpc>
              <a:spcBef>
                <a:spcPct val="0"/>
              </a:spcBef>
              <a:buFontTx/>
              <a:buNone/>
            </a:pPr>
            <a:r>
              <a:rPr lang="en-GB" altLang="en-US" dirty="0">
                <a:solidFill>
                  <a:schemeClr val="tx1"/>
                </a:solidFill>
              </a:rPr>
              <a:t>The Finish: </a:t>
            </a:r>
          </a:p>
          <a:p>
            <a:pPr algn="r">
              <a:lnSpc>
                <a:spcPct val="100000"/>
              </a:lnSpc>
              <a:spcBef>
                <a:spcPct val="0"/>
              </a:spcBef>
              <a:buFontTx/>
              <a:buNone/>
            </a:pPr>
            <a:r>
              <a:rPr lang="en-GB" altLang="en-US" dirty="0">
                <a:solidFill>
                  <a:schemeClr val="tx1"/>
                </a:solidFill>
              </a:rPr>
              <a:t>Champs-Élysées Avenue, Paris</a:t>
            </a:r>
          </a:p>
        </p:txBody>
      </p:sp>
      <p:pic>
        <p:nvPicPr>
          <p:cNvPr id="30" name="Picture 29" descr="Arch Of Triumph, Champs Elysees Avenue, Paris">
            <a:extLst>
              <a:ext uri="{FF2B5EF4-FFF2-40B4-BE49-F238E27FC236}">
                <a16:creationId xmlns:a16="http://schemas.microsoft.com/office/drawing/2014/main" id="{A90BF40D-7990-4433-8FA4-30EF056DF8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4" t="12685" r="-665" b="10785"/>
          <a:stretch/>
        </p:blipFill>
        <p:spPr bwMode="auto">
          <a:xfrm>
            <a:off x="755650" y="4251284"/>
            <a:ext cx="3711575" cy="1909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4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righ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righ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26"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BA53-882A-46F9-B6FD-A6B77352ED1D}"/>
              </a:ext>
            </a:extLst>
          </p:cNvPr>
          <p:cNvSpPr>
            <a:spLocks noGrp="1"/>
          </p:cNvSpPr>
          <p:nvPr>
            <p:ph type="title"/>
          </p:nvPr>
        </p:nvSpPr>
        <p:spPr/>
        <p:txBody>
          <a:bodyPr/>
          <a:lstStyle/>
          <a:p>
            <a:r>
              <a:rPr lang="en-GB" altLang="en-US" dirty="0">
                <a:solidFill>
                  <a:srgbClr val="F08215"/>
                </a:solidFill>
              </a:rPr>
              <a:t>Tour de France Route - Stages</a:t>
            </a:r>
            <a:endParaRPr lang="en-GB" dirty="0">
              <a:solidFill>
                <a:srgbClr val="F08215"/>
              </a:solidFill>
            </a:endParaRPr>
          </a:p>
        </p:txBody>
      </p:sp>
      <p:sp>
        <p:nvSpPr>
          <p:cNvPr id="5" name="Rectangle 4">
            <a:extLst>
              <a:ext uri="{FF2B5EF4-FFF2-40B4-BE49-F238E27FC236}">
                <a16:creationId xmlns:a16="http://schemas.microsoft.com/office/drawing/2014/main" id="{389FE56F-0330-406F-9B0F-74D5EA1D89E1}"/>
              </a:ext>
            </a:extLst>
          </p:cNvPr>
          <p:cNvSpPr/>
          <p:nvPr/>
        </p:nvSpPr>
        <p:spPr>
          <a:xfrm>
            <a:off x="755650" y="1448120"/>
            <a:ext cx="3200716" cy="1603104"/>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US" dirty="0">
                <a:solidFill>
                  <a:sysClr val="windowText" lastClr="000000"/>
                </a:solidFill>
              </a:rPr>
              <a:t>The race consists of 21 stages, this year covering 3383 km (2102 miles) in total. Each stage lasts </a:t>
            </a:r>
          </a:p>
          <a:p>
            <a:pPr>
              <a:defRPr/>
            </a:pPr>
            <a:r>
              <a:rPr lang="en-US" dirty="0">
                <a:solidFill>
                  <a:sysClr val="windowText" lastClr="000000"/>
                </a:solidFill>
              </a:rPr>
              <a:t>one day.</a:t>
            </a:r>
          </a:p>
        </p:txBody>
      </p:sp>
      <p:sp>
        <p:nvSpPr>
          <p:cNvPr id="6" name="Rectangle 5">
            <a:extLst>
              <a:ext uri="{FF2B5EF4-FFF2-40B4-BE49-F238E27FC236}">
                <a16:creationId xmlns:a16="http://schemas.microsoft.com/office/drawing/2014/main" id="{6A49FA80-D079-4E73-A2DF-509E99F7BAC5}"/>
              </a:ext>
            </a:extLst>
          </p:cNvPr>
          <p:cNvSpPr/>
          <p:nvPr/>
        </p:nvSpPr>
        <p:spPr>
          <a:xfrm>
            <a:off x="755649" y="3331355"/>
            <a:ext cx="3200716" cy="1326105"/>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US" dirty="0">
                <a:solidFill>
                  <a:sysClr val="windowText" lastClr="000000"/>
                </a:solidFill>
              </a:rPr>
              <a:t>In 2021, there will be eight flat stages, five hilly stages, six mountain stages plus two individual time-trials.</a:t>
            </a:r>
            <a:endParaRPr lang="en-GB" dirty="0">
              <a:solidFill>
                <a:schemeClr val="tx1"/>
              </a:solidFill>
            </a:endParaRPr>
          </a:p>
        </p:txBody>
      </p:sp>
      <p:sp>
        <p:nvSpPr>
          <p:cNvPr id="7" name="Rectangle 6">
            <a:extLst>
              <a:ext uri="{FF2B5EF4-FFF2-40B4-BE49-F238E27FC236}">
                <a16:creationId xmlns:a16="http://schemas.microsoft.com/office/drawing/2014/main" id="{20652B8F-39D0-4828-858F-E92EB8CAF50A}"/>
              </a:ext>
            </a:extLst>
          </p:cNvPr>
          <p:cNvSpPr/>
          <p:nvPr/>
        </p:nvSpPr>
        <p:spPr>
          <a:xfrm>
            <a:off x="755650" y="4990756"/>
            <a:ext cx="3200715" cy="1049106"/>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defRPr/>
            </a:pPr>
            <a:r>
              <a:rPr lang="en-US" dirty="0">
                <a:solidFill>
                  <a:sysClr val="windowText" lastClr="000000"/>
                </a:solidFill>
              </a:rPr>
              <a:t>Within the 23 days of </a:t>
            </a:r>
          </a:p>
          <a:p>
            <a:pPr>
              <a:defRPr/>
            </a:pPr>
            <a:r>
              <a:rPr lang="en-US" dirty="0">
                <a:solidFill>
                  <a:sysClr val="windowText" lastClr="000000"/>
                </a:solidFill>
              </a:rPr>
              <a:t>the race are just two </a:t>
            </a:r>
          </a:p>
          <a:p>
            <a:pPr>
              <a:defRPr/>
            </a:pPr>
            <a:r>
              <a:rPr lang="en-US" dirty="0">
                <a:solidFill>
                  <a:sysClr val="windowText" lastClr="000000"/>
                </a:solidFill>
              </a:rPr>
              <a:t>days of rest. </a:t>
            </a:r>
          </a:p>
        </p:txBody>
      </p:sp>
      <p:pic>
        <p:nvPicPr>
          <p:cNvPr id="8" name="Picture 7">
            <a:extLst>
              <a:ext uri="{FF2B5EF4-FFF2-40B4-BE49-F238E27FC236}">
                <a16:creationId xmlns:a16="http://schemas.microsoft.com/office/drawing/2014/main" id="{F659FE6F-AD5C-4B10-8A69-133C84660B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872937" y="1435773"/>
            <a:ext cx="4551926" cy="4616234"/>
          </a:xfrm>
          <a:prstGeom prst="rect">
            <a:avLst/>
          </a:prstGeom>
        </p:spPr>
      </p:pic>
    </p:spTree>
    <p:extLst>
      <p:ext uri="{BB962C8B-B14F-4D97-AF65-F5344CB8AC3E}">
        <p14:creationId xmlns:p14="http://schemas.microsoft.com/office/powerpoint/2010/main" val="34908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16109-C93E-4687-9FFB-CAF28ED0A2FE}"/>
              </a:ext>
            </a:extLst>
          </p:cNvPr>
          <p:cNvSpPr>
            <a:spLocks noGrp="1"/>
          </p:cNvSpPr>
          <p:nvPr>
            <p:ph type="title"/>
          </p:nvPr>
        </p:nvSpPr>
        <p:spPr/>
        <p:txBody>
          <a:bodyPr/>
          <a:lstStyle/>
          <a:p>
            <a:r>
              <a:rPr lang="en-GB" dirty="0">
                <a:solidFill>
                  <a:srgbClr val="F08215"/>
                </a:solidFill>
              </a:rPr>
              <a:t>2021 Teams</a:t>
            </a:r>
          </a:p>
        </p:txBody>
      </p:sp>
      <p:sp>
        <p:nvSpPr>
          <p:cNvPr id="3" name="Rectangle 2">
            <a:extLst>
              <a:ext uri="{FF2B5EF4-FFF2-40B4-BE49-F238E27FC236}">
                <a16:creationId xmlns:a16="http://schemas.microsoft.com/office/drawing/2014/main" id="{312BE0E1-15B8-4A4C-9113-71CC52A25AD2}"/>
              </a:ext>
            </a:extLst>
          </p:cNvPr>
          <p:cNvSpPr/>
          <p:nvPr/>
        </p:nvSpPr>
        <p:spPr>
          <a:xfrm>
            <a:off x="758703" y="1294943"/>
            <a:ext cx="7632700" cy="1049106"/>
          </a:xfrm>
          <a:prstGeom prst="rect">
            <a:avLst/>
          </a:prstGeom>
          <a:solidFill>
            <a:srgbClr val="FFED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defRPr/>
            </a:pPr>
            <a:r>
              <a:rPr lang="en-GB" altLang="en-US" dirty="0">
                <a:solidFill>
                  <a:schemeClr val="tx1"/>
                </a:solidFill>
              </a:rPr>
              <a:t>Each year, numerous teams made up from riders from around the world take part in the Tour de France. </a:t>
            </a:r>
            <a:br>
              <a:rPr lang="en-GB" altLang="en-US" dirty="0">
                <a:solidFill>
                  <a:schemeClr val="tx1"/>
                </a:solidFill>
              </a:rPr>
            </a:br>
            <a:r>
              <a:rPr lang="en-GB" altLang="en-US" dirty="0">
                <a:solidFill>
                  <a:schemeClr val="tx1"/>
                </a:solidFill>
              </a:rPr>
              <a:t>Here are just a few of the teams that will be racing: </a:t>
            </a:r>
          </a:p>
        </p:txBody>
      </p:sp>
      <p:grpSp>
        <p:nvGrpSpPr>
          <p:cNvPr id="49" name="Group 48">
            <a:extLst>
              <a:ext uri="{FF2B5EF4-FFF2-40B4-BE49-F238E27FC236}">
                <a16:creationId xmlns:a16="http://schemas.microsoft.com/office/drawing/2014/main" id="{F1B84DCF-C212-4ABE-A859-2ED005867591}"/>
              </a:ext>
            </a:extLst>
          </p:cNvPr>
          <p:cNvGrpSpPr/>
          <p:nvPr/>
        </p:nvGrpSpPr>
        <p:grpSpPr>
          <a:xfrm>
            <a:off x="1505346" y="2555814"/>
            <a:ext cx="1497012" cy="1594226"/>
            <a:chOff x="1505346" y="2555814"/>
            <a:chExt cx="1497012" cy="1594226"/>
          </a:xfrm>
        </p:grpSpPr>
        <p:pic>
          <p:nvPicPr>
            <p:cNvPr id="38" name="Picture 37">
              <a:extLst>
                <a:ext uri="{FF2B5EF4-FFF2-40B4-BE49-F238E27FC236}">
                  <a16:creationId xmlns:a16="http://schemas.microsoft.com/office/drawing/2014/main" id="{0E3AE385-4547-40C1-B243-9BD6B1FD65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6934" y="2555814"/>
              <a:ext cx="1495424" cy="97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FA948127-FBC1-4C7C-9A93-42F3AAC2B611}"/>
                </a:ext>
              </a:extLst>
            </p:cNvPr>
            <p:cNvSpPr/>
            <p:nvPr/>
          </p:nvSpPr>
          <p:spPr>
            <a:xfrm>
              <a:off x="1505346" y="3562599"/>
              <a:ext cx="1497012" cy="587441"/>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altLang="en-US" sz="1200" b="1" dirty="0" err="1">
                  <a:solidFill>
                    <a:schemeClr val="tx1"/>
                  </a:solidFill>
                </a:rPr>
                <a:t>Ineos</a:t>
              </a:r>
              <a:r>
                <a:rPr lang="en-GB" altLang="en-US" sz="1200" b="1" dirty="0">
                  <a:solidFill>
                    <a:schemeClr val="tx1"/>
                  </a:solidFill>
                </a:rPr>
                <a:t> Grenadiers</a:t>
              </a:r>
            </a:p>
            <a:p>
              <a:pPr algn="ctr" eaLnBrk="1" fontAlgn="auto" hangingPunct="1">
                <a:spcBef>
                  <a:spcPts val="0"/>
                </a:spcBef>
                <a:spcAft>
                  <a:spcPts val="0"/>
                </a:spcAft>
                <a:defRPr/>
              </a:pPr>
              <a:r>
                <a:rPr lang="en-GB" altLang="en-US" sz="1200" dirty="0">
                  <a:solidFill>
                    <a:schemeClr val="tx1"/>
                  </a:solidFill>
                </a:rPr>
                <a:t>Great Britain</a:t>
              </a:r>
            </a:p>
          </p:txBody>
        </p:sp>
      </p:grpSp>
      <p:grpSp>
        <p:nvGrpSpPr>
          <p:cNvPr id="50" name="Group 49">
            <a:extLst>
              <a:ext uri="{FF2B5EF4-FFF2-40B4-BE49-F238E27FC236}">
                <a16:creationId xmlns:a16="http://schemas.microsoft.com/office/drawing/2014/main" id="{015CD5A0-E239-4375-B773-B3D1CCF98208}"/>
              </a:ext>
            </a:extLst>
          </p:cNvPr>
          <p:cNvGrpSpPr/>
          <p:nvPr/>
        </p:nvGrpSpPr>
        <p:grpSpPr>
          <a:xfrm>
            <a:off x="3048990" y="2559142"/>
            <a:ext cx="1499278" cy="1779822"/>
            <a:chOff x="3048990" y="2559142"/>
            <a:chExt cx="1499278" cy="1779822"/>
          </a:xfrm>
        </p:grpSpPr>
        <p:sp>
          <p:nvSpPr>
            <p:cNvPr id="35" name="Rectangle 34">
              <a:extLst>
                <a:ext uri="{FF2B5EF4-FFF2-40B4-BE49-F238E27FC236}">
                  <a16:creationId xmlns:a16="http://schemas.microsoft.com/office/drawing/2014/main" id="{718FBF47-E3A1-4CF3-B536-247C083FA0A6}"/>
                </a:ext>
              </a:extLst>
            </p:cNvPr>
            <p:cNvSpPr/>
            <p:nvPr/>
          </p:nvSpPr>
          <p:spPr>
            <a:xfrm>
              <a:off x="3052843" y="3566857"/>
              <a:ext cx="1495425"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200" b="1" dirty="0">
                  <a:solidFill>
                    <a:schemeClr val="tx1"/>
                  </a:solidFill>
                </a:rPr>
                <a:t>AG2R Citroën Team</a:t>
              </a:r>
            </a:p>
            <a:p>
              <a:pPr algn="ctr" eaLnBrk="1" fontAlgn="auto" hangingPunct="1">
                <a:spcBef>
                  <a:spcPts val="0"/>
                </a:spcBef>
                <a:spcAft>
                  <a:spcPts val="0"/>
                </a:spcAft>
                <a:defRPr/>
              </a:pPr>
              <a:r>
                <a:rPr lang="en-GB" altLang="en-US" sz="1200" dirty="0">
                  <a:solidFill>
                    <a:schemeClr val="tx1"/>
                  </a:solidFill>
                </a:rPr>
                <a:t>France</a:t>
              </a:r>
            </a:p>
          </p:txBody>
        </p:sp>
        <p:pic>
          <p:nvPicPr>
            <p:cNvPr id="36" name="Picture 35">
              <a:extLst>
                <a:ext uri="{FF2B5EF4-FFF2-40B4-BE49-F238E27FC236}">
                  <a16:creationId xmlns:a16="http://schemas.microsoft.com/office/drawing/2014/main" id="{8190A2F1-DE22-4DBB-BDC0-A7A1BAFD6C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990" y="2559142"/>
              <a:ext cx="1495424" cy="96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Group 50">
            <a:extLst>
              <a:ext uri="{FF2B5EF4-FFF2-40B4-BE49-F238E27FC236}">
                <a16:creationId xmlns:a16="http://schemas.microsoft.com/office/drawing/2014/main" id="{46A8FC4A-69FA-4B59-BB5B-4990181E59E8}"/>
              </a:ext>
            </a:extLst>
          </p:cNvPr>
          <p:cNvGrpSpPr/>
          <p:nvPr/>
        </p:nvGrpSpPr>
        <p:grpSpPr>
          <a:xfrm>
            <a:off x="4597282" y="2559142"/>
            <a:ext cx="1497013" cy="1822354"/>
            <a:chOff x="4597282" y="2559142"/>
            <a:chExt cx="1497013" cy="1822354"/>
          </a:xfrm>
        </p:grpSpPr>
        <p:sp>
          <p:nvSpPr>
            <p:cNvPr id="32" name="Rectangle 31">
              <a:extLst>
                <a:ext uri="{FF2B5EF4-FFF2-40B4-BE49-F238E27FC236}">
                  <a16:creationId xmlns:a16="http://schemas.microsoft.com/office/drawing/2014/main" id="{99F4E24A-532A-4098-B698-794A9523F3DB}"/>
                </a:ext>
              </a:extLst>
            </p:cNvPr>
            <p:cNvSpPr/>
            <p:nvPr/>
          </p:nvSpPr>
          <p:spPr>
            <a:xfrm>
              <a:off x="4597282" y="3609389"/>
              <a:ext cx="1497013"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200" b="1" dirty="0">
                  <a:solidFill>
                    <a:schemeClr val="tx1"/>
                  </a:solidFill>
                </a:rPr>
                <a:t>Astana – Premier Tech</a:t>
              </a:r>
            </a:p>
            <a:p>
              <a:pPr algn="ctr" eaLnBrk="1" fontAlgn="auto" hangingPunct="1">
                <a:spcBef>
                  <a:spcPts val="0"/>
                </a:spcBef>
                <a:spcAft>
                  <a:spcPts val="0"/>
                </a:spcAft>
                <a:defRPr/>
              </a:pPr>
              <a:r>
                <a:rPr lang="en-GB" altLang="en-US" sz="1200" dirty="0">
                  <a:solidFill>
                    <a:schemeClr val="tx1"/>
                  </a:solidFill>
                </a:rPr>
                <a:t>Kazakhstan</a:t>
              </a:r>
            </a:p>
          </p:txBody>
        </p:sp>
        <p:pic>
          <p:nvPicPr>
            <p:cNvPr id="33" name="Picture 32">
              <a:extLst>
                <a:ext uri="{FF2B5EF4-FFF2-40B4-BE49-F238E27FC236}">
                  <a16:creationId xmlns:a16="http://schemas.microsoft.com/office/drawing/2014/main" id="{4370084D-90CA-4999-9692-25F16FC4A2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7282" y="2559142"/>
              <a:ext cx="1495424" cy="100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55">
            <a:extLst>
              <a:ext uri="{FF2B5EF4-FFF2-40B4-BE49-F238E27FC236}">
                <a16:creationId xmlns:a16="http://schemas.microsoft.com/office/drawing/2014/main" id="{22D03245-16B7-46CD-9EBA-84C9DE355281}"/>
              </a:ext>
            </a:extLst>
          </p:cNvPr>
          <p:cNvGrpSpPr/>
          <p:nvPr/>
        </p:nvGrpSpPr>
        <p:grpSpPr>
          <a:xfrm>
            <a:off x="5448184" y="4417438"/>
            <a:ext cx="1495425" cy="1884603"/>
            <a:chOff x="5448184" y="4417438"/>
            <a:chExt cx="1495425" cy="1884603"/>
          </a:xfrm>
        </p:grpSpPr>
        <p:sp>
          <p:nvSpPr>
            <p:cNvPr id="29" name="Rectangle 28">
              <a:extLst>
                <a:ext uri="{FF2B5EF4-FFF2-40B4-BE49-F238E27FC236}">
                  <a16:creationId xmlns:a16="http://schemas.microsoft.com/office/drawing/2014/main" id="{972DAE33-5220-43AD-8249-CB7C927205A0}"/>
                </a:ext>
              </a:extLst>
            </p:cNvPr>
            <p:cNvSpPr/>
            <p:nvPr/>
          </p:nvSpPr>
          <p:spPr>
            <a:xfrm>
              <a:off x="5448184" y="5529934"/>
              <a:ext cx="1495425"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200" b="1" dirty="0">
                  <a:solidFill>
                    <a:schemeClr val="tx1"/>
                  </a:solidFill>
                </a:rPr>
                <a:t>Bahrain Victorious</a:t>
              </a:r>
            </a:p>
            <a:p>
              <a:pPr algn="ctr" eaLnBrk="1" fontAlgn="auto" hangingPunct="1">
                <a:spcBef>
                  <a:spcPts val="0"/>
                </a:spcBef>
                <a:spcAft>
                  <a:spcPts val="0"/>
                </a:spcAft>
                <a:defRPr/>
              </a:pPr>
              <a:r>
                <a:rPr lang="en-GB" altLang="en-US" sz="1200" dirty="0">
                  <a:solidFill>
                    <a:schemeClr val="tx1"/>
                  </a:solidFill>
                </a:rPr>
                <a:t>Bahrain</a:t>
              </a:r>
            </a:p>
          </p:txBody>
        </p:sp>
        <p:pic>
          <p:nvPicPr>
            <p:cNvPr id="30" name="Picture 29">
              <a:extLst>
                <a:ext uri="{FF2B5EF4-FFF2-40B4-BE49-F238E27FC236}">
                  <a16:creationId xmlns:a16="http://schemas.microsoft.com/office/drawing/2014/main" id="{DC8A08AF-2706-4BED-A1D1-2753D7D172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48185" y="4417438"/>
              <a:ext cx="1495424" cy="108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7" name="Group 56">
            <a:extLst>
              <a:ext uri="{FF2B5EF4-FFF2-40B4-BE49-F238E27FC236}">
                <a16:creationId xmlns:a16="http://schemas.microsoft.com/office/drawing/2014/main" id="{C7D59BDE-60A0-4576-B7F0-F82C5EB05E3F}"/>
              </a:ext>
            </a:extLst>
          </p:cNvPr>
          <p:cNvGrpSpPr/>
          <p:nvPr/>
        </p:nvGrpSpPr>
        <p:grpSpPr>
          <a:xfrm>
            <a:off x="7001382" y="4474596"/>
            <a:ext cx="1497012" cy="1788277"/>
            <a:chOff x="7001382" y="4474596"/>
            <a:chExt cx="1497012" cy="1788277"/>
          </a:xfrm>
        </p:grpSpPr>
        <p:sp>
          <p:nvSpPr>
            <p:cNvPr id="26" name="Rectangle 25">
              <a:extLst>
                <a:ext uri="{FF2B5EF4-FFF2-40B4-BE49-F238E27FC236}">
                  <a16:creationId xmlns:a16="http://schemas.microsoft.com/office/drawing/2014/main" id="{6082ADE6-82F6-4CBC-9DF2-281BC453C17A}"/>
                </a:ext>
              </a:extLst>
            </p:cNvPr>
            <p:cNvSpPr/>
            <p:nvPr/>
          </p:nvSpPr>
          <p:spPr>
            <a:xfrm>
              <a:off x="7001382" y="5490766"/>
              <a:ext cx="1497012"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200" b="1" dirty="0">
                  <a:solidFill>
                    <a:schemeClr val="tx1"/>
                  </a:solidFill>
                </a:rPr>
                <a:t>EF Education- NIPPO</a:t>
              </a:r>
            </a:p>
            <a:p>
              <a:pPr algn="ctr" eaLnBrk="1" fontAlgn="auto" hangingPunct="1">
                <a:spcBef>
                  <a:spcPts val="0"/>
                </a:spcBef>
                <a:spcAft>
                  <a:spcPts val="0"/>
                </a:spcAft>
                <a:defRPr/>
              </a:pPr>
              <a:r>
                <a:rPr lang="en-GB" altLang="en-US" sz="1200" dirty="0">
                  <a:solidFill>
                    <a:schemeClr val="tx1"/>
                  </a:solidFill>
                </a:rPr>
                <a:t>USA</a:t>
              </a:r>
            </a:p>
          </p:txBody>
        </p:sp>
        <p:pic>
          <p:nvPicPr>
            <p:cNvPr id="27" name="Picture 26">
              <a:extLst>
                <a:ext uri="{FF2B5EF4-FFF2-40B4-BE49-F238E27FC236}">
                  <a16:creationId xmlns:a16="http://schemas.microsoft.com/office/drawing/2014/main" id="{DFCD9EC6-1F39-482E-BD55-7EFDEF2CA2C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1382" y="4474596"/>
              <a:ext cx="1495424" cy="969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a:extLst>
              <a:ext uri="{FF2B5EF4-FFF2-40B4-BE49-F238E27FC236}">
                <a16:creationId xmlns:a16="http://schemas.microsoft.com/office/drawing/2014/main" id="{371F4356-0D5A-4AAD-A04D-BA8D683D400D}"/>
              </a:ext>
            </a:extLst>
          </p:cNvPr>
          <p:cNvGrpSpPr/>
          <p:nvPr/>
        </p:nvGrpSpPr>
        <p:grpSpPr>
          <a:xfrm>
            <a:off x="783378" y="4480043"/>
            <a:ext cx="1497013" cy="1616066"/>
            <a:chOff x="783378" y="4480043"/>
            <a:chExt cx="1497013" cy="1616066"/>
          </a:xfrm>
        </p:grpSpPr>
        <p:sp>
          <p:nvSpPr>
            <p:cNvPr id="23" name="Rectangle 22">
              <a:extLst>
                <a:ext uri="{FF2B5EF4-FFF2-40B4-BE49-F238E27FC236}">
                  <a16:creationId xmlns:a16="http://schemas.microsoft.com/office/drawing/2014/main" id="{F14DB5F4-54D5-4B8D-8F27-15BAB3975B3E}"/>
                </a:ext>
              </a:extLst>
            </p:cNvPr>
            <p:cNvSpPr/>
            <p:nvPr/>
          </p:nvSpPr>
          <p:spPr>
            <a:xfrm>
              <a:off x="783378" y="5508668"/>
              <a:ext cx="1497013" cy="587441"/>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200" b="1" dirty="0">
                  <a:solidFill>
                    <a:schemeClr val="tx1"/>
                  </a:solidFill>
                </a:rPr>
                <a:t>Bora – Hansgrohe</a:t>
              </a:r>
            </a:p>
            <a:p>
              <a:pPr algn="ctr" eaLnBrk="1" fontAlgn="auto" hangingPunct="1">
                <a:spcBef>
                  <a:spcPts val="0"/>
                </a:spcBef>
                <a:spcAft>
                  <a:spcPts val="0"/>
                </a:spcAft>
                <a:defRPr/>
              </a:pPr>
              <a:r>
                <a:rPr lang="en-GB" sz="1200" dirty="0">
                  <a:solidFill>
                    <a:schemeClr val="tx1"/>
                  </a:solidFill>
                </a:rPr>
                <a:t>Germany</a:t>
              </a:r>
            </a:p>
          </p:txBody>
        </p:sp>
        <p:pic>
          <p:nvPicPr>
            <p:cNvPr id="24" name="Picture 23">
              <a:extLst>
                <a:ext uri="{FF2B5EF4-FFF2-40B4-BE49-F238E27FC236}">
                  <a16:creationId xmlns:a16="http://schemas.microsoft.com/office/drawing/2014/main" id="{90C0D184-4B38-45A3-B5E3-42054576707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3378" y="4480043"/>
              <a:ext cx="1495423" cy="97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2" name="Group 51">
            <a:extLst>
              <a:ext uri="{FF2B5EF4-FFF2-40B4-BE49-F238E27FC236}">
                <a16:creationId xmlns:a16="http://schemas.microsoft.com/office/drawing/2014/main" id="{CCFB0A28-6879-4C5B-AE1A-86AEE3F0C414}"/>
              </a:ext>
            </a:extLst>
          </p:cNvPr>
          <p:cNvGrpSpPr/>
          <p:nvPr/>
        </p:nvGrpSpPr>
        <p:grpSpPr>
          <a:xfrm>
            <a:off x="6143229" y="2559142"/>
            <a:ext cx="1510322" cy="1598277"/>
            <a:chOff x="6143229" y="2559142"/>
            <a:chExt cx="1510322" cy="1598277"/>
          </a:xfrm>
        </p:grpSpPr>
        <p:sp>
          <p:nvSpPr>
            <p:cNvPr id="20" name="Rectangle 19">
              <a:extLst>
                <a:ext uri="{FF2B5EF4-FFF2-40B4-BE49-F238E27FC236}">
                  <a16:creationId xmlns:a16="http://schemas.microsoft.com/office/drawing/2014/main" id="{E3AE38E7-EBFD-40BC-8C44-25134599C118}"/>
                </a:ext>
              </a:extLst>
            </p:cNvPr>
            <p:cNvSpPr/>
            <p:nvPr/>
          </p:nvSpPr>
          <p:spPr>
            <a:xfrm>
              <a:off x="6143229" y="3569978"/>
              <a:ext cx="1495425" cy="587441"/>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200" b="1" dirty="0">
                  <a:solidFill>
                    <a:schemeClr val="tx1"/>
                  </a:solidFill>
                </a:rPr>
                <a:t>Lotto </a:t>
              </a:r>
              <a:r>
                <a:rPr lang="en-GB" sz="1200" b="1" dirty="0" err="1">
                  <a:solidFill>
                    <a:schemeClr val="tx1"/>
                  </a:solidFill>
                </a:rPr>
                <a:t>Soudal</a:t>
              </a:r>
              <a:endParaRPr lang="en-GB" sz="1200" b="1" dirty="0">
                <a:solidFill>
                  <a:schemeClr val="tx1"/>
                </a:solidFill>
              </a:endParaRPr>
            </a:p>
            <a:p>
              <a:pPr algn="ctr" eaLnBrk="1" fontAlgn="auto" hangingPunct="1">
                <a:spcBef>
                  <a:spcPts val="0"/>
                </a:spcBef>
                <a:spcAft>
                  <a:spcPts val="0"/>
                </a:spcAft>
                <a:defRPr/>
              </a:pPr>
              <a:r>
                <a:rPr lang="en-GB" sz="1200" dirty="0">
                  <a:solidFill>
                    <a:schemeClr val="tx1"/>
                  </a:solidFill>
                </a:rPr>
                <a:t>Belgium</a:t>
              </a:r>
            </a:p>
          </p:txBody>
        </p:sp>
        <p:pic>
          <p:nvPicPr>
            <p:cNvPr id="21" name="Picture 20">
              <a:extLst>
                <a:ext uri="{FF2B5EF4-FFF2-40B4-BE49-F238E27FC236}">
                  <a16:creationId xmlns:a16="http://schemas.microsoft.com/office/drawing/2014/main" id="{127AC9D0-D71B-4EC3-A658-B1B928F3C1A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61242" y="2559142"/>
              <a:ext cx="1492309" cy="9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4" name="Group 53">
            <a:extLst>
              <a:ext uri="{FF2B5EF4-FFF2-40B4-BE49-F238E27FC236}">
                <a16:creationId xmlns:a16="http://schemas.microsoft.com/office/drawing/2014/main" id="{0B63007C-A839-47B0-BBD5-02852E571D2E}"/>
              </a:ext>
            </a:extLst>
          </p:cNvPr>
          <p:cNvGrpSpPr/>
          <p:nvPr/>
        </p:nvGrpSpPr>
        <p:grpSpPr>
          <a:xfrm>
            <a:off x="2350504" y="4480043"/>
            <a:ext cx="1495425" cy="1616066"/>
            <a:chOff x="2350504" y="4480043"/>
            <a:chExt cx="1495425" cy="1616066"/>
          </a:xfrm>
        </p:grpSpPr>
        <p:sp>
          <p:nvSpPr>
            <p:cNvPr id="17" name="Rectangle 16">
              <a:extLst>
                <a:ext uri="{FF2B5EF4-FFF2-40B4-BE49-F238E27FC236}">
                  <a16:creationId xmlns:a16="http://schemas.microsoft.com/office/drawing/2014/main" id="{56B8C347-EE91-4A5A-92F6-D4DB19586149}"/>
                </a:ext>
              </a:extLst>
            </p:cNvPr>
            <p:cNvSpPr/>
            <p:nvPr/>
          </p:nvSpPr>
          <p:spPr>
            <a:xfrm>
              <a:off x="2350504" y="5508668"/>
              <a:ext cx="1495425" cy="587441"/>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200" b="1" dirty="0">
                  <a:solidFill>
                    <a:schemeClr val="tx1"/>
                  </a:solidFill>
                </a:rPr>
                <a:t>Movistar Team</a:t>
              </a:r>
            </a:p>
            <a:p>
              <a:pPr algn="ctr" eaLnBrk="1" fontAlgn="auto" hangingPunct="1">
                <a:spcBef>
                  <a:spcPts val="0"/>
                </a:spcBef>
                <a:spcAft>
                  <a:spcPts val="0"/>
                </a:spcAft>
                <a:defRPr/>
              </a:pPr>
              <a:r>
                <a:rPr lang="en-GB" sz="1200" dirty="0">
                  <a:solidFill>
                    <a:schemeClr val="tx1"/>
                  </a:solidFill>
                </a:rPr>
                <a:t>Spain</a:t>
              </a:r>
            </a:p>
          </p:txBody>
        </p:sp>
        <p:pic>
          <p:nvPicPr>
            <p:cNvPr id="18" name="Picture 17">
              <a:extLst>
                <a:ext uri="{FF2B5EF4-FFF2-40B4-BE49-F238E27FC236}">
                  <a16:creationId xmlns:a16="http://schemas.microsoft.com/office/drawing/2014/main" id="{34E58CCC-67A8-4114-B96D-A9E291129F0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354835" y="4480043"/>
              <a:ext cx="1489118" cy="96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 name="Group 54">
            <a:extLst>
              <a:ext uri="{FF2B5EF4-FFF2-40B4-BE49-F238E27FC236}">
                <a16:creationId xmlns:a16="http://schemas.microsoft.com/office/drawing/2014/main" id="{4D7436FD-0D54-48C4-9A03-EAA3456879AC}"/>
              </a:ext>
            </a:extLst>
          </p:cNvPr>
          <p:cNvGrpSpPr/>
          <p:nvPr/>
        </p:nvGrpSpPr>
        <p:grpSpPr>
          <a:xfrm>
            <a:off x="3912403" y="4480043"/>
            <a:ext cx="1478009" cy="1796438"/>
            <a:chOff x="3912403" y="4480043"/>
            <a:chExt cx="1478009" cy="1796438"/>
          </a:xfrm>
        </p:grpSpPr>
        <p:sp>
          <p:nvSpPr>
            <p:cNvPr id="14" name="Rectangle 13">
              <a:extLst>
                <a:ext uri="{FF2B5EF4-FFF2-40B4-BE49-F238E27FC236}">
                  <a16:creationId xmlns:a16="http://schemas.microsoft.com/office/drawing/2014/main" id="{6AA5DD20-54BE-446B-9495-BA89760442B9}"/>
                </a:ext>
              </a:extLst>
            </p:cNvPr>
            <p:cNvSpPr/>
            <p:nvPr/>
          </p:nvSpPr>
          <p:spPr>
            <a:xfrm>
              <a:off x="3912403" y="5504374"/>
              <a:ext cx="1476346" cy="772107"/>
            </a:xfrm>
            <a:prstGeom prst="rect">
              <a:avLst/>
            </a:prstGeom>
            <a:solidFill>
              <a:srgbClr val="FDD1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GB" sz="1200" b="1" dirty="0">
                  <a:solidFill>
                    <a:schemeClr val="tx1"/>
                  </a:solidFill>
                </a:rPr>
                <a:t>Team Qhubeka </a:t>
              </a:r>
              <a:r>
                <a:rPr lang="en-GB" sz="1200" b="1" dirty="0" err="1">
                  <a:solidFill>
                    <a:schemeClr val="tx1"/>
                  </a:solidFill>
                </a:rPr>
                <a:t>Assos</a:t>
              </a:r>
              <a:endParaRPr lang="en-GB" sz="1200" b="1" dirty="0">
                <a:solidFill>
                  <a:schemeClr val="tx1"/>
                </a:solidFill>
              </a:endParaRPr>
            </a:p>
            <a:p>
              <a:pPr algn="ctr" eaLnBrk="1" fontAlgn="auto" hangingPunct="1">
                <a:spcBef>
                  <a:spcPts val="0"/>
                </a:spcBef>
                <a:spcAft>
                  <a:spcPts val="0"/>
                </a:spcAft>
                <a:defRPr/>
              </a:pPr>
              <a:r>
                <a:rPr lang="en-GB" sz="1200" dirty="0">
                  <a:solidFill>
                    <a:schemeClr val="tx1"/>
                  </a:solidFill>
                </a:rPr>
                <a:t>South Africa</a:t>
              </a:r>
            </a:p>
          </p:txBody>
        </p:sp>
        <p:pic>
          <p:nvPicPr>
            <p:cNvPr id="15" name="Picture 14">
              <a:extLst>
                <a:ext uri="{FF2B5EF4-FFF2-40B4-BE49-F238E27FC236}">
                  <a16:creationId xmlns:a16="http://schemas.microsoft.com/office/drawing/2014/main" id="{6DAA708F-9FDF-4D20-9A9B-B0DD62D273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4066" y="4480043"/>
              <a:ext cx="1476346" cy="983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534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par>
                          <p:cTn id="33" fill="hold">
                            <p:stCondLst>
                              <p:cond delay="3000"/>
                            </p:stCondLst>
                            <p:childTnLst>
                              <p:par>
                                <p:cTn id="34" presetID="10" presetClass="entr" presetSubtype="0"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3500"/>
                            </p:stCondLst>
                            <p:childTnLst>
                              <p:par>
                                <p:cTn id="38" presetID="10" presetClass="entr" presetSubtype="0"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1847</TotalTime>
  <Words>972</Words>
  <Application>Microsoft Office PowerPoint</Application>
  <PresentationFormat>On-screen Show (4:3)</PresentationFormat>
  <Paragraphs>83</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Twinkl</vt:lpstr>
      <vt:lpstr>Calibri</vt:lpstr>
      <vt:lpstr>Arial</vt:lpstr>
      <vt:lpstr>Office Theme</vt:lpstr>
      <vt:lpstr>PowerPoint Presentation</vt:lpstr>
      <vt:lpstr>What Is The Tour de France?</vt:lpstr>
      <vt:lpstr>What Is The Tour de France?</vt:lpstr>
      <vt:lpstr>The History of the Race</vt:lpstr>
      <vt:lpstr>The History of the Race</vt:lpstr>
      <vt:lpstr>Jerseys</vt:lpstr>
      <vt:lpstr>The Tour de France 2021</vt:lpstr>
      <vt:lpstr>Tour de France Route - Stages</vt:lpstr>
      <vt:lpstr>2021 Teams</vt:lpstr>
      <vt:lpstr>Facts</vt:lpstr>
      <vt:lpstr>Facts</vt:lpstr>
      <vt:lpstr>Your task Be creative with your design and colours.  I can’t wait to see them!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Simone Wouters</dc:creator>
  <cp:lastModifiedBy>S Longson</cp:lastModifiedBy>
  <cp:revision>34</cp:revision>
  <dcterms:created xsi:type="dcterms:W3CDTF">2020-07-15T08:41:57Z</dcterms:created>
  <dcterms:modified xsi:type="dcterms:W3CDTF">2021-07-04T14:38:35Z</dcterms:modified>
</cp:coreProperties>
</file>