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5" r:id="rId2"/>
    <p:sldId id="313" r:id="rId3"/>
    <p:sldId id="326" r:id="rId4"/>
    <p:sldId id="344" r:id="rId5"/>
    <p:sldId id="319" r:id="rId6"/>
    <p:sldId id="342" r:id="rId7"/>
    <p:sldId id="34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stair Coe" initials="AC" lastIdx="2" clrIdx="0">
    <p:extLst>
      <p:ext uri="{19B8F6BF-5375-455C-9EA6-DF929625EA0E}">
        <p15:presenceInfo xmlns:p15="http://schemas.microsoft.com/office/powerpoint/2012/main" userId="S-1-5-21-3443660711-4076762891-3855977816-30517" providerId="AD"/>
      </p:ext>
    </p:extLst>
  </p:cmAuthor>
  <p:cmAuthor id="2" name="Amanda Jackson" initials="AJ" lastIdx="6" clrIdx="1">
    <p:extLst>
      <p:ext uri="{19B8F6BF-5375-455C-9EA6-DF929625EA0E}">
        <p15:presenceInfo xmlns:p15="http://schemas.microsoft.com/office/powerpoint/2012/main" userId="ce1e01163e06ba6e" providerId="Windows Live"/>
      </p:ext>
    </p:extLst>
  </p:cmAuthor>
  <p:cmAuthor id="3" name="Laura White" initials="LW" lastIdx="44" clrIdx="2">
    <p:extLst>
      <p:ext uri="{19B8F6BF-5375-455C-9EA6-DF929625EA0E}">
        <p15:presenceInfo xmlns:p15="http://schemas.microsoft.com/office/powerpoint/2012/main" userId="f4206ef4509a177f" providerId="Windows Live"/>
      </p:ext>
    </p:extLst>
  </p:cmAuthor>
  <p:cmAuthor id="4" name="Adam Chase" initials="AC" lastIdx="3" clrIdx="3">
    <p:extLst>
      <p:ext uri="{19B8F6BF-5375-455C-9EA6-DF929625EA0E}">
        <p15:presenceInfo xmlns:p15="http://schemas.microsoft.com/office/powerpoint/2012/main" userId="S::achase_oldhallprimary.com#ext#@hachette.onmicrosoft.com::24e3bdda-fcbe-4a76-8c83-e47b2a51ab97" providerId="AD"/>
      </p:ext>
    </p:extLst>
  </p:cmAuthor>
  <p:cmAuthor id="5" name="Jane Tyler" initials="JT" lastIdx="6" clrIdx="4">
    <p:extLst>
      <p:ext uri="{19B8F6BF-5375-455C-9EA6-DF929625EA0E}">
        <p15:presenceInfo xmlns:p15="http://schemas.microsoft.com/office/powerpoint/2012/main" userId="S::Jane.Tyler@risingstars-uk.com::e0f0ba26-762d-405f-9578-e1c206f2095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ECFF"/>
    <a:srgbClr val="E8FFF9"/>
    <a:srgbClr val="CDFFF9"/>
    <a:srgbClr val="FFFFFF"/>
    <a:srgbClr val="FF99FF"/>
    <a:srgbClr val="EBE5F0"/>
    <a:srgbClr val="FF00FF"/>
    <a:srgbClr val="512373"/>
    <a:srgbClr val="DFD3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87295" autoAdjust="0"/>
  </p:normalViewPr>
  <p:slideViewPr>
    <p:cSldViewPr snapToGrid="0">
      <p:cViewPr varScale="1">
        <p:scale>
          <a:sx n="66" d="100"/>
          <a:sy n="66" d="100"/>
        </p:scale>
        <p:origin x="67" y="3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684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" userId="c8c65609029ae322" providerId="LiveId" clId="{F247CDBF-E574-4F59-B2B8-5D11DAA0B7B2}"/>
    <pc:docChg chg="modSld">
      <pc:chgData name="Andrew" userId="c8c65609029ae322" providerId="LiveId" clId="{F247CDBF-E574-4F59-B2B8-5D11DAA0B7B2}" dt="2020-08-26T14:48:45.337" v="17" actId="20577"/>
      <pc:docMkLst>
        <pc:docMk/>
      </pc:docMkLst>
      <pc:sldChg chg="modNotesTx">
        <pc:chgData name="Andrew" userId="c8c65609029ae322" providerId="LiveId" clId="{F247CDBF-E574-4F59-B2B8-5D11DAA0B7B2}" dt="2020-08-26T14:48:45.337" v="17" actId="20577"/>
        <pc:sldMkLst>
          <pc:docMk/>
          <pc:sldMk cId="2032097771" sldId="33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99E5D-97DA-6E4F-B87C-CF2E8D237263}" type="datetime1">
              <a:rPr lang="en-GB" smtClean="0"/>
              <a:t>29/01/2021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82E19-35AC-9F4D-ABD5-6666FED92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082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C2D03-5CA3-2348-A7E4-EFFF42EA6170}" type="datetime1">
              <a:rPr lang="en-GB" smtClean="0"/>
              <a:t>29/01/2021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C3725-F852-974E-91A9-1CB0B86E8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204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C3725-F852-974E-91A9-1CB0B86E8D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70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C3725-F852-974E-91A9-1CB0B86E8D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00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C3725-F852-974E-91A9-1CB0B86E8D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25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846D8-C5C6-4A13-AE29-B80A737EF9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7F761-3BA8-4D5F-8574-AD3342FC1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D30B-4D65-4F60-8AA4-9EBEF65072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Rising Stars 2020 © Hodder &amp; Stoughton Limited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8093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A8F1A-CA62-4B05-8EB4-34E157C93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AE7CB-932B-43E7-8119-6661E0070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9E919-D58D-4D14-81FB-FF0284AD59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Rising Stars 2020 © Hodder &amp; Stoughton Limited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993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FB272E-7FC7-4170-B3B3-BC0FA62F9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21664B-CC2F-4DAC-AFB1-9D47467B2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811D3-89B4-4C19-A37D-BF590B7507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Rising Stars 2020 © Hodder &amp; Stoughton Limited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2199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AF0ACA92-0907-46DA-977E-99E98A9D5C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199" y="6394570"/>
            <a:ext cx="47604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Rising Stars 2020 © Hodder &amp; Stoughton Limited </a:t>
            </a:r>
          </a:p>
        </p:txBody>
      </p:sp>
    </p:spTree>
    <p:extLst>
      <p:ext uri="{BB962C8B-B14F-4D97-AF65-F5344CB8AC3E}">
        <p14:creationId xmlns:p14="http://schemas.microsoft.com/office/powerpoint/2010/main" val="939034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6F9AC-D988-48E0-BFEA-5069CF82B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B72E2-0242-486C-A3B1-19E5A8328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3DA8E-1BED-4DA9-9092-C4AB5A1F42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Rising Stars 2020 © Hodder &amp; Stoughton Limited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314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3B0EC-2876-49D6-9F45-860541DAE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1846D-0D35-42FF-8C33-99A247BB1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8BCDE-B47E-4B5F-AA35-AF9337A016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Rising Stars 2020 © Hodder &amp; Stoughton Limited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864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B2BF-B115-45C2-93E4-A022633C3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59A96-0EB9-4F17-971C-F602C5EE5F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35BD44-F070-4D77-BFF0-14EDDAFB7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9131B-200E-44A7-91E7-ED74FAA2EB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Rising Stars 2020 © Hodder &amp; Stoughton Limited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837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2D3E3-7AB9-4A43-AC25-AC177CC14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7693C-9773-47CE-BB68-55F7E6C4D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E316C8-ACC9-42DA-9020-939A64BCD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7DCF80-3EA7-457C-A769-7B509439E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527B1E-1E64-4C27-AC7B-B7DBAF83C8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4AC7F4-2B98-47A1-82DB-E15F5CFF5B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Rising Stars 2020 © Hodder &amp; Stoughton Limited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3836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725D7-C0E5-4D90-962B-4EB5E729C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EB2A0F-16E9-4DA1-A30A-83BA047A72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Rising Stars 2020 © Hodder &amp; Stoughton Limited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286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EDB956D-769B-4D91-8F8A-25D46F660D28}"/>
              </a:ext>
            </a:extLst>
          </p:cNvPr>
          <p:cNvSpPr txBox="1">
            <a:spLocks/>
          </p:cNvSpPr>
          <p:nvPr userDrawn="1"/>
        </p:nvSpPr>
        <p:spPr>
          <a:xfrm>
            <a:off x="274320" y="6404667"/>
            <a:ext cx="4199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lang="en-GB" sz="1100" kern="120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tx1"/>
                </a:solidFill>
              </a:rPr>
              <a:t>Rising Stars 2020 © Hodder &amp; Stoughton Limited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DD161D1-FF32-EB41-9AC0-A81A3BDF3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856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732D-C435-415E-A4C7-4681F7DB1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6F0B1-6DA0-441C-A8EB-78C5F389F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CA050C-BECA-4C02-94C9-0DF7A8C17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AC08E2-25BD-4999-9782-FD630D1F46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Rising Stars 2020 © Hodder &amp; Stoughton Limited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4137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F1E3E-5B98-4ED6-B0AF-3674B91AB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500043-F8CA-4ED1-AA43-DEBAEB2230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5E038-4CD4-4867-AA06-CDE99B772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732B52-C507-4F02-952C-5841E803D5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Rising Stars 2020 © Hodder &amp; Stoughton Limited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362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612C3AF-B2FE-4602-BB8F-FFAC3A6D4E3A}"/>
              </a:ext>
            </a:extLst>
          </p:cNvPr>
          <p:cNvSpPr/>
          <p:nvPr userDrawn="1"/>
        </p:nvSpPr>
        <p:spPr>
          <a:xfrm>
            <a:off x="0" y="6261214"/>
            <a:ext cx="12192000" cy="6409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436DFA-BB0F-4130-9E33-94164089E299}"/>
              </a:ext>
            </a:extLst>
          </p:cNvPr>
          <p:cNvSpPr/>
          <p:nvPr userDrawn="1"/>
        </p:nvSpPr>
        <p:spPr>
          <a:xfrm>
            <a:off x="11582400" y="0"/>
            <a:ext cx="6096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45995934-E12E-4E2C-8212-17D304450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6750"/>
            <a:ext cx="10515600" cy="1023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2FFE872-16C5-4C9D-B8DC-091AF9FC9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5E7D3A-E8D6-4203-94C3-6EF571831504}"/>
              </a:ext>
            </a:extLst>
          </p:cNvPr>
          <p:cNvSpPr/>
          <p:nvPr userDrawn="1"/>
        </p:nvSpPr>
        <p:spPr>
          <a:xfrm>
            <a:off x="0" y="1675"/>
            <a:ext cx="12192000" cy="5318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0DD14C-A770-478A-AE53-C4AD6718307E}"/>
              </a:ext>
            </a:extLst>
          </p:cNvPr>
          <p:cNvSpPr/>
          <p:nvPr userDrawn="1"/>
        </p:nvSpPr>
        <p:spPr>
          <a:xfrm>
            <a:off x="0" y="0"/>
            <a:ext cx="6096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F928B9C-CAE1-46DE-9F7E-E7293751E0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424987"/>
            <a:ext cx="4199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100" smtClean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GB" dirty="0"/>
              <a:t>Rising Stars 2020 © Hodder &amp; Stoughton Limited </a:t>
            </a: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073A7C35-3BAF-4A03-A28C-FDF4CC43ADC1}"/>
              </a:ext>
            </a:extLst>
          </p:cNvPr>
          <p:cNvSpPr/>
          <p:nvPr userDrawn="1"/>
        </p:nvSpPr>
        <p:spPr>
          <a:xfrm>
            <a:off x="11633200" y="67468"/>
            <a:ext cx="508000" cy="5318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22D8B0F9-BA41-7847-8204-5AFBD99AC58F}" type="slidenum">
              <a:rPr lang="en-US" sz="1200" b="1" smtClean="0">
                <a:solidFill>
                  <a:schemeClr val="tx1"/>
                </a:solidFill>
              </a:rPr>
              <a:pPr/>
              <a:t>‹#›</a:t>
            </a:fld>
            <a:endParaRPr lang="en-GB" sz="1200" b="1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6FDF50-865A-4F71-B6C2-3EFC5C36B6AF}"/>
              </a:ext>
            </a:extLst>
          </p:cNvPr>
          <p:cNvSpPr txBox="1"/>
          <p:nvPr userDrawn="1"/>
        </p:nvSpPr>
        <p:spPr>
          <a:xfrm>
            <a:off x="480060" y="98305"/>
            <a:ext cx="17714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accent6">
                    <a:lumMod val="50000"/>
                  </a:schemeClr>
                </a:solidFill>
              </a:rPr>
              <a:t>Unit 5.2 Session 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A6A884-7334-47A6-8091-ADBCDF3D7ED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83319" y="6297522"/>
            <a:ext cx="1399079" cy="450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297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82BE97A-5BD0-441F-AB46-7D00DF3D96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Rising Stars 2020 © Hodder &amp; Stoughton Limited 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07D380-1B72-465D-A712-9D0AD85377CA}"/>
              </a:ext>
            </a:extLst>
          </p:cNvPr>
          <p:cNvSpPr/>
          <p:nvPr/>
        </p:nvSpPr>
        <p:spPr>
          <a:xfrm>
            <a:off x="2045009" y="2000541"/>
            <a:ext cx="8101981" cy="2394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</a:rPr>
              <a:t>Session 3: Using the </a:t>
            </a:r>
            <a:r>
              <a:rPr lang="en-GB" sz="3600" b="1" dirty="0" smtClean="0">
                <a:solidFill>
                  <a:schemeClr val="accent6">
                    <a:lumMod val="50000"/>
                  </a:schemeClr>
                </a:solidFill>
              </a:rPr>
              <a:t>cipher </a:t>
            </a: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</a:rPr>
              <a:t>to create and crack codes</a:t>
            </a:r>
          </a:p>
          <a:p>
            <a:pPr algn="ctr"/>
            <a:r>
              <a:rPr lang="en-GB" sz="2800" dirty="0">
                <a:solidFill>
                  <a:schemeClr val="tx1"/>
                </a:solidFill>
              </a:rPr>
              <a:t>To use </a:t>
            </a:r>
            <a:r>
              <a:rPr lang="en-GB" sz="2800" dirty="0" smtClean="0">
                <a:solidFill>
                  <a:schemeClr val="tx1"/>
                </a:solidFill>
              </a:rPr>
              <a:t>the </a:t>
            </a:r>
            <a:r>
              <a:rPr lang="en-GB" sz="2800" dirty="0">
                <a:solidFill>
                  <a:schemeClr val="tx1"/>
                </a:solidFill>
              </a:rPr>
              <a:t>cipher to create and crack codes</a:t>
            </a:r>
            <a:endParaRPr lang="en-GB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355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B1E73B-14F9-5D4B-8249-842E9B463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Rising Stars 2020 © Hodder &amp; Stoughton Limited 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2B0506-00BF-4013-8FF3-FFDC7F6047C0}"/>
              </a:ext>
            </a:extLst>
          </p:cNvPr>
          <p:cNvSpPr txBox="1"/>
          <p:nvPr/>
        </p:nvSpPr>
        <p:spPr>
          <a:xfrm>
            <a:off x="1122569" y="734410"/>
            <a:ext cx="9689653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512373"/>
                </a:solidFill>
              </a:rPr>
              <a:t>Let’s learn</a:t>
            </a:r>
          </a:p>
          <a:p>
            <a:pPr>
              <a:spcBef>
                <a:spcPts val="1200"/>
              </a:spcBef>
            </a:pPr>
            <a:r>
              <a:rPr lang="en-GB" sz="2000" dirty="0"/>
              <a:t>In this session, you will learn about </a:t>
            </a:r>
            <a:r>
              <a:rPr lang="en-GB" sz="2000" b="1" dirty="0"/>
              <a:t>ciphers </a:t>
            </a:r>
            <a:r>
              <a:rPr lang="en-GB" sz="2000" dirty="0"/>
              <a:t>and decode </a:t>
            </a:r>
            <a:r>
              <a:rPr lang="en-GB" sz="2000" b="1" dirty="0" smtClean="0"/>
              <a:t>messages</a:t>
            </a:r>
            <a:r>
              <a:rPr lang="en-GB" sz="2000" dirty="0" smtClean="0"/>
              <a:t>. </a:t>
            </a:r>
            <a:r>
              <a:rPr lang="en-GB" sz="2000" dirty="0"/>
              <a:t>You will explain the cipher as an algorithm, outlining the steps to crack the </a:t>
            </a:r>
            <a:r>
              <a:rPr lang="en-GB" sz="2000" b="1" dirty="0"/>
              <a:t>code</a:t>
            </a:r>
            <a:r>
              <a:rPr lang="en-GB" sz="2000" dirty="0"/>
              <a:t>.</a:t>
            </a:r>
          </a:p>
          <a:p>
            <a:pPr>
              <a:spcBef>
                <a:spcPts val="1200"/>
              </a:spcBef>
            </a:pPr>
            <a:r>
              <a:rPr lang="en-GB" sz="2000" dirty="0" smtClean="0"/>
              <a:t>This </a:t>
            </a:r>
            <a:r>
              <a:rPr lang="en-GB" sz="2000" dirty="0"/>
              <a:t>cipher is where each letter of the alphabet is substituted by another letter being shifted a certain number of positions along the alphabet.</a:t>
            </a:r>
          </a:p>
        </p:txBody>
      </p:sp>
      <p:pic>
        <p:nvPicPr>
          <p:cNvPr id="7" name="Picture 7" descr="A picture containing photo, light, hanging, traffic&#10;&#10;Description automatically generated">
            <a:extLst>
              <a:ext uri="{FF2B5EF4-FFF2-40B4-BE49-F238E27FC236}">
                <a16:creationId xmlns:a16="http://schemas.microsoft.com/office/drawing/2014/main" id="{109C1DCF-B4A2-4FD8-B4E1-7416E669CE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3994" y="2827669"/>
            <a:ext cx="8686801" cy="2434316"/>
          </a:xfrm>
          <a:prstGeom prst="rect">
            <a:avLst/>
          </a:prstGeom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A9FD25A-8015-414C-ADBB-F82EB08A4F5A}"/>
              </a:ext>
            </a:extLst>
          </p:cNvPr>
          <p:cNvSpPr txBox="1"/>
          <p:nvPr/>
        </p:nvSpPr>
        <p:spPr>
          <a:xfrm>
            <a:off x="3738832" y="5115629"/>
            <a:ext cx="4760495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228975" algn="l"/>
              </a:tabLst>
            </a:pPr>
            <a:r>
              <a:rPr lang="en-GB" sz="2000" b="1" dirty="0">
                <a:ea typeface="+mn-lt"/>
                <a:cs typeface="+mn-lt"/>
              </a:rPr>
              <a:t>Cipher: </a:t>
            </a:r>
            <a:r>
              <a:rPr lang="en-GB" sz="2000" dirty="0">
                <a:ea typeface="+mn-lt"/>
                <a:cs typeface="+mn-lt"/>
              </a:rPr>
              <a:t>an agreed scheme (algorithm) for</a:t>
            </a:r>
          </a:p>
          <a:p>
            <a:pPr>
              <a:tabLst>
                <a:tab pos="3228975" algn="l"/>
              </a:tabLst>
            </a:pPr>
            <a:r>
              <a:rPr lang="en-GB" sz="2000" dirty="0">
                <a:ea typeface="+mn-lt"/>
                <a:cs typeface="+mn-lt"/>
              </a:rPr>
              <a:t>encrypting or decrypting a message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8AC8A4-867B-4433-83E8-A03FB045C3EB}"/>
              </a:ext>
            </a:extLst>
          </p:cNvPr>
          <p:cNvSpPr txBox="1"/>
          <p:nvPr/>
        </p:nvSpPr>
        <p:spPr>
          <a:xfrm>
            <a:off x="3715752" y="5115629"/>
            <a:ext cx="4760495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228975" algn="l"/>
              </a:tabLst>
            </a:pPr>
            <a:r>
              <a:rPr lang="en-GB" sz="2000" dirty="0">
                <a:ea typeface="+mn-lt"/>
                <a:cs typeface="+mn-lt"/>
              </a:rPr>
              <a:t>Do you know what a </a:t>
            </a:r>
            <a:r>
              <a:rPr lang="en-GB" sz="2000" b="1" dirty="0">
                <a:ea typeface="+mn-lt"/>
                <a:cs typeface="+mn-lt"/>
              </a:rPr>
              <a:t>cipher </a:t>
            </a:r>
            <a:r>
              <a:rPr lang="en-GB" sz="2000" dirty="0">
                <a:ea typeface="+mn-lt"/>
                <a:cs typeface="+mn-lt"/>
              </a:rPr>
              <a:t>is?</a:t>
            </a:r>
            <a:endParaRPr lang="en-GB" sz="2000" dirty="0"/>
          </a:p>
          <a:p>
            <a:pPr>
              <a:tabLst>
                <a:tab pos="3228975" algn="l"/>
              </a:tabLst>
            </a:pPr>
            <a:r>
              <a:rPr lang="en-GB" sz="2000" dirty="0"/>
              <a:t>Click on this box to see the definition.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494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B1E73B-14F9-5D4B-8249-842E9B463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Rising Stars 2020 © Hodder &amp; Stoughton Limited 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2B0506-00BF-4013-8FF3-FFDC7F6047C0}"/>
              </a:ext>
            </a:extLst>
          </p:cNvPr>
          <p:cNvSpPr txBox="1"/>
          <p:nvPr/>
        </p:nvSpPr>
        <p:spPr>
          <a:xfrm>
            <a:off x="838199" y="790991"/>
            <a:ext cx="6442167" cy="20928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512373"/>
                </a:solidFill>
              </a:rPr>
              <a:t>Let’s discuss</a:t>
            </a:r>
          </a:p>
          <a:p>
            <a:pPr>
              <a:spcBef>
                <a:spcPts val="600"/>
              </a:spcBef>
            </a:pPr>
            <a:r>
              <a:rPr lang="en-GB" sz="2000" dirty="0"/>
              <a:t>How might you </a:t>
            </a:r>
            <a:r>
              <a:rPr lang="en-GB" sz="2000" b="1" dirty="0"/>
              <a:t>transmit</a:t>
            </a:r>
            <a:r>
              <a:rPr lang="en-GB" sz="2000" dirty="0"/>
              <a:t> a </a:t>
            </a:r>
            <a:r>
              <a:rPr lang="en-GB" sz="2000" i="1" dirty="0"/>
              <a:t>secret </a:t>
            </a:r>
            <a:r>
              <a:rPr lang="en-GB" sz="2000" dirty="0"/>
              <a:t>message using </a:t>
            </a:r>
            <a:r>
              <a:rPr lang="en-GB" sz="2000" b="1" dirty="0"/>
              <a:t>semaphore</a:t>
            </a:r>
            <a:r>
              <a:rPr lang="en-GB" sz="2000" dirty="0"/>
              <a:t> or </a:t>
            </a:r>
            <a:r>
              <a:rPr lang="en-GB" sz="2000" b="1" dirty="0"/>
              <a:t>Morse code</a:t>
            </a:r>
            <a:r>
              <a:rPr lang="en-GB" sz="2000" dirty="0"/>
              <a:t>?</a:t>
            </a:r>
          </a:p>
          <a:p>
            <a:pPr>
              <a:spcBef>
                <a:spcPts val="600"/>
              </a:spcBef>
            </a:pPr>
            <a:r>
              <a:rPr lang="en-GB" sz="2000" dirty="0"/>
              <a:t>One possibility is agreeing on a cipher with the person receiving the message. For example, each letter would be shifted once along in the alphabet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B44950-1D3E-4E9E-9B48-D06FA14CB56A}"/>
              </a:ext>
            </a:extLst>
          </p:cNvPr>
          <p:cNvSpPr txBox="1"/>
          <p:nvPr/>
        </p:nvSpPr>
        <p:spPr>
          <a:xfrm>
            <a:off x="7532914" y="2363330"/>
            <a:ext cx="3352305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/>
              <a:t>IFMMP</a:t>
            </a:r>
            <a:endParaRPr lang="en-GB" sz="8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E886F7-1ADF-4E9B-84FE-3707EC9F3573}"/>
              </a:ext>
            </a:extLst>
          </p:cNvPr>
          <p:cNvSpPr txBox="1"/>
          <p:nvPr/>
        </p:nvSpPr>
        <p:spPr>
          <a:xfrm>
            <a:off x="7532913" y="2363330"/>
            <a:ext cx="3352305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/>
              <a:t>HELLO</a:t>
            </a:r>
            <a:endParaRPr lang="en-GB" sz="8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B3209C-1710-4BE3-90BA-B29EC3DD0E0B}"/>
              </a:ext>
            </a:extLst>
          </p:cNvPr>
          <p:cNvSpPr txBox="1"/>
          <p:nvPr/>
        </p:nvSpPr>
        <p:spPr>
          <a:xfrm>
            <a:off x="7716714" y="3700828"/>
            <a:ext cx="3228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</a:rPr>
              <a:t>What would IFMMP mean?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</a:rPr>
              <a:t>Click to find out!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884825"/>
              </p:ext>
            </p:extLst>
          </p:nvPr>
        </p:nvGraphicFramePr>
        <p:xfrm>
          <a:off x="1176699" y="3422182"/>
          <a:ext cx="5765165" cy="1695960"/>
        </p:xfrm>
        <a:graphic>
          <a:graphicData uri="http://schemas.openxmlformats.org/drawingml/2006/table">
            <a:tbl>
              <a:tblPr firstRow="1" firstCol="1" bandRow="1"/>
              <a:tblGrid>
                <a:gridCol w="436880">
                  <a:extLst>
                    <a:ext uri="{9D8B030D-6E8A-4147-A177-3AD203B41FA5}">
                      <a16:colId xmlns:a16="http://schemas.microsoft.com/office/drawing/2014/main" val="2721807144"/>
                    </a:ext>
                  </a:extLst>
                </a:gridCol>
                <a:gridCol w="423545">
                  <a:extLst>
                    <a:ext uri="{9D8B030D-6E8A-4147-A177-3AD203B41FA5}">
                      <a16:colId xmlns:a16="http://schemas.microsoft.com/office/drawing/2014/main" val="932444580"/>
                    </a:ext>
                  </a:extLst>
                </a:gridCol>
                <a:gridCol w="443865">
                  <a:extLst>
                    <a:ext uri="{9D8B030D-6E8A-4147-A177-3AD203B41FA5}">
                      <a16:colId xmlns:a16="http://schemas.microsoft.com/office/drawing/2014/main" val="2247342789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537742626"/>
                    </a:ext>
                  </a:extLst>
                </a:gridCol>
                <a:gridCol w="409575">
                  <a:extLst>
                    <a:ext uri="{9D8B030D-6E8A-4147-A177-3AD203B41FA5}">
                      <a16:colId xmlns:a16="http://schemas.microsoft.com/office/drawing/2014/main" val="3198953958"/>
                    </a:ext>
                  </a:extLst>
                </a:gridCol>
                <a:gridCol w="436245">
                  <a:extLst>
                    <a:ext uri="{9D8B030D-6E8A-4147-A177-3AD203B41FA5}">
                      <a16:colId xmlns:a16="http://schemas.microsoft.com/office/drawing/2014/main" val="1344625508"/>
                    </a:ext>
                  </a:extLst>
                </a:gridCol>
                <a:gridCol w="436880">
                  <a:extLst>
                    <a:ext uri="{9D8B030D-6E8A-4147-A177-3AD203B41FA5}">
                      <a16:colId xmlns:a16="http://schemas.microsoft.com/office/drawing/2014/main" val="430915710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3727215643"/>
                    </a:ext>
                  </a:extLst>
                </a:gridCol>
                <a:gridCol w="451485">
                  <a:extLst>
                    <a:ext uri="{9D8B030D-6E8A-4147-A177-3AD203B41FA5}">
                      <a16:colId xmlns:a16="http://schemas.microsoft.com/office/drawing/2014/main" val="1952814991"/>
                    </a:ext>
                  </a:extLst>
                </a:gridCol>
                <a:gridCol w="451485">
                  <a:extLst>
                    <a:ext uri="{9D8B030D-6E8A-4147-A177-3AD203B41FA5}">
                      <a16:colId xmlns:a16="http://schemas.microsoft.com/office/drawing/2014/main" val="1017825579"/>
                    </a:ext>
                  </a:extLst>
                </a:gridCol>
                <a:gridCol w="421640">
                  <a:extLst>
                    <a:ext uri="{9D8B030D-6E8A-4147-A177-3AD203B41FA5}">
                      <a16:colId xmlns:a16="http://schemas.microsoft.com/office/drawing/2014/main" val="908959185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298598432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79026516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192100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637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6529311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039571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6818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B1E73B-14F9-5D4B-8249-842E9B463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/>
              <a:t>Rising Stars 2020 © Hodder &amp; Stoughton Limited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2B0506-00BF-4013-8FF3-FFDC7F6047C0}"/>
              </a:ext>
            </a:extLst>
          </p:cNvPr>
          <p:cNvSpPr txBox="1"/>
          <p:nvPr/>
        </p:nvSpPr>
        <p:spPr>
          <a:xfrm>
            <a:off x="974677" y="820656"/>
            <a:ext cx="4968150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512373"/>
                </a:solidFill>
              </a:rPr>
              <a:t>Let’s try</a:t>
            </a:r>
          </a:p>
          <a:p>
            <a:pPr>
              <a:spcBef>
                <a:spcPts val="1200"/>
              </a:spcBef>
            </a:pPr>
            <a:r>
              <a:rPr lang="en-GB" sz="2000" dirty="0"/>
              <a:t>Can you decode this message using the cipher where each letter of the </a:t>
            </a:r>
            <a:r>
              <a:rPr lang="en-GB" sz="2000" dirty="0" smtClean="0"/>
              <a:t>alphabet has been moved one </a:t>
            </a:r>
            <a:r>
              <a:rPr lang="en-GB" sz="2000" dirty="0"/>
              <a:t>space to the right?</a:t>
            </a:r>
          </a:p>
          <a:p>
            <a:pPr>
              <a:spcBef>
                <a:spcPts val="1200"/>
              </a:spcBef>
            </a:pPr>
            <a:r>
              <a:rPr lang="en-GB" sz="2000" b="1" dirty="0"/>
              <a:t>Answer on the next slide!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28828" y="1388807"/>
            <a:ext cx="4059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 smtClean="0"/>
              <a:t>EJOPTBRS</a:t>
            </a:r>
            <a:endParaRPr lang="en-GB" sz="72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752442"/>
              </p:ext>
            </p:extLst>
          </p:nvPr>
        </p:nvGraphicFramePr>
        <p:xfrm>
          <a:off x="1176699" y="3422182"/>
          <a:ext cx="5765165" cy="1695960"/>
        </p:xfrm>
        <a:graphic>
          <a:graphicData uri="http://schemas.openxmlformats.org/drawingml/2006/table">
            <a:tbl>
              <a:tblPr firstRow="1" firstCol="1" bandRow="1"/>
              <a:tblGrid>
                <a:gridCol w="436880">
                  <a:extLst>
                    <a:ext uri="{9D8B030D-6E8A-4147-A177-3AD203B41FA5}">
                      <a16:colId xmlns:a16="http://schemas.microsoft.com/office/drawing/2014/main" val="2721807144"/>
                    </a:ext>
                  </a:extLst>
                </a:gridCol>
                <a:gridCol w="423545">
                  <a:extLst>
                    <a:ext uri="{9D8B030D-6E8A-4147-A177-3AD203B41FA5}">
                      <a16:colId xmlns:a16="http://schemas.microsoft.com/office/drawing/2014/main" val="932444580"/>
                    </a:ext>
                  </a:extLst>
                </a:gridCol>
                <a:gridCol w="443865">
                  <a:extLst>
                    <a:ext uri="{9D8B030D-6E8A-4147-A177-3AD203B41FA5}">
                      <a16:colId xmlns:a16="http://schemas.microsoft.com/office/drawing/2014/main" val="2247342789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537742626"/>
                    </a:ext>
                  </a:extLst>
                </a:gridCol>
                <a:gridCol w="409575">
                  <a:extLst>
                    <a:ext uri="{9D8B030D-6E8A-4147-A177-3AD203B41FA5}">
                      <a16:colId xmlns:a16="http://schemas.microsoft.com/office/drawing/2014/main" val="3198953958"/>
                    </a:ext>
                  </a:extLst>
                </a:gridCol>
                <a:gridCol w="436245">
                  <a:extLst>
                    <a:ext uri="{9D8B030D-6E8A-4147-A177-3AD203B41FA5}">
                      <a16:colId xmlns:a16="http://schemas.microsoft.com/office/drawing/2014/main" val="1344625508"/>
                    </a:ext>
                  </a:extLst>
                </a:gridCol>
                <a:gridCol w="436880">
                  <a:extLst>
                    <a:ext uri="{9D8B030D-6E8A-4147-A177-3AD203B41FA5}">
                      <a16:colId xmlns:a16="http://schemas.microsoft.com/office/drawing/2014/main" val="430915710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3727215643"/>
                    </a:ext>
                  </a:extLst>
                </a:gridCol>
                <a:gridCol w="451485">
                  <a:extLst>
                    <a:ext uri="{9D8B030D-6E8A-4147-A177-3AD203B41FA5}">
                      <a16:colId xmlns:a16="http://schemas.microsoft.com/office/drawing/2014/main" val="1952814991"/>
                    </a:ext>
                  </a:extLst>
                </a:gridCol>
                <a:gridCol w="451485">
                  <a:extLst>
                    <a:ext uri="{9D8B030D-6E8A-4147-A177-3AD203B41FA5}">
                      <a16:colId xmlns:a16="http://schemas.microsoft.com/office/drawing/2014/main" val="1017825579"/>
                    </a:ext>
                  </a:extLst>
                </a:gridCol>
                <a:gridCol w="421640">
                  <a:extLst>
                    <a:ext uri="{9D8B030D-6E8A-4147-A177-3AD203B41FA5}">
                      <a16:colId xmlns:a16="http://schemas.microsoft.com/office/drawing/2014/main" val="908959185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298598432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79026516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192100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637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6529311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solidFill>
                            <a:srgbClr val="FF0000"/>
                          </a:solidFill>
                          <a:effectLst/>
                          <a:latin typeface="XCCW Joined 22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039571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0141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B1E73B-14F9-5D4B-8249-842E9B463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/>
              <a:t>Rising Stars 2020 © Hodder &amp; Stoughton Limited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03097D-D8FD-4063-ABAC-6EB6DCD08737}"/>
              </a:ext>
            </a:extLst>
          </p:cNvPr>
          <p:cNvSpPr txBox="1"/>
          <p:nvPr/>
        </p:nvSpPr>
        <p:spPr>
          <a:xfrm>
            <a:off x="5297347" y="2880876"/>
            <a:ext cx="52578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 smtClean="0">
                <a:solidFill>
                  <a:srgbClr val="FF0000"/>
                </a:solidFill>
              </a:rPr>
              <a:t>DINOSAUR</a:t>
            </a:r>
            <a:endParaRPr lang="en-GB" sz="6000" b="1" dirty="0">
              <a:solidFill>
                <a:srgbClr val="FF0000"/>
              </a:solidFill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A08E70E0-2D45-43C0-AFDA-13278ECB0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21364474">
            <a:off x="9036575" y="836624"/>
            <a:ext cx="2182844" cy="1971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6446" y="1562660"/>
            <a:ext cx="37374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/>
              <a:t>EJOPTBRS</a:t>
            </a:r>
            <a:endParaRPr lang="en-GB" sz="6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794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B1E73B-14F9-5D4B-8249-842E9B463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/>
              <a:t>Rising Stars 2020 © Hodder &amp; Stoughton Limited </a:t>
            </a:r>
          </a:p>
        </p:txBody>
      </p:sp>
      <p:pic>
        <p:nvPicPr>
          <p:cNvPr id="2052" name="Picture 4" descr="Castle, Padlock, Metal, Rust, Wooden Door, Closed, To">
            <a:extLst>
              <a:ext uri="{FF2B5EF4-FFF2-40B4-BE49-F238E27FC236}">
                <a16:creationId xmlns:a16="http://schemas.microsoft.com/office/drawing/2014/main" id="{C9484864-808A-4D9F-9C3B-6D56CFA54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927" y="4926522"/>
            <a:ext cx="1453897" cy="966236"/>
          </a:xfrm>
          <a:prstGeom prst="rect">
            <a:avLst/>
          </a:prstGeom>
          <a:noFill/>
          <a:ln w="38100" cap="sq">
            <a:solidFill>
              <a:schemeClr val="bg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2509586-4A35-4FF3-83BC-539DED499F08}"/>
              </a:ext>
            </a:extLst>
          </p:cNvPr>
          <p:cNvSpPr txBox="1"/>
          <p:nvPr/>
        </p:nvSpPr>
        <p:spPr>
          <a:xfrm>
            <a:off x="838199" y="3724384"/>
            <a:ext cx="4465321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228975" algn="l"/>
              </a:tabLst>
            </a:pPr>
            <a:r>
              <a:rPr lang="en-GB" sz="2000" b="1" dirty="0">
                <a:ea typeface="+mn-lt"/>
                <a:cs typeface="+mn-lt"/>
              </a:rPr>
              <a:t>Decrypt: </a:t>
            </a:r>
            <a:r>
              <a:rPr lang="en-GB" sz="2000" dirty="0">
                <a:ea typeface="+mn-lt"/>
                <a:cs typeface="+mn-lt"/>
              </a:rPr>
              <a:t>to convert an encrypted message into readable 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2C9A37-1D06-4E8A-B673-F8743C5EB586}"/>
              </a:ext>
            </a:extLst>
          </p:cNvPr>
          <p:cNvSpPr txBox="1"/>
          <p:nvPr/>
        </p:nvSpPr>
        <p:spPr>
          <a:xfrm>
            <a:off x="828233" y="3720604"/>
            <a:ext cx="4475288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228975" algn="l"/>
              </a:tabLst>
            </a:pPr>
            <a:r>
              <a:rPr lang="en-GB" sz="2000" dirty="0">
                <a:ea typeface="+mn-lt"/>
                <a:cs typeface="+mn-lt"/>
              </a:rPr>
              <a:t>Do you know what a </a:t>
            </a:r>
            <a:r>
              <a:rPr lang="en-GB" sz="2000" b="1" dirty="0">
                <a:ea typeface="+mn-lt"/>
                <a:cs typeface="+mn-lt"/>
              </a:rPr>
              <a:t>decrypt </a:t>
            </a:r>
            <a:r>
              <a:rPr lang="en-GB" sz="2000" dirty="0">
                <a:ea typeface="+mn-lt"/>
                <a:cs typeface="+mn-lt"/>
              </a:rPr>
              <a:t>means?</a:t>
            </a:r>
            <a:endParaRPr lang="en-GB" sz="2000" dirty="0"/>
          </a:p>
          <a:p>
            <a:pPr>
              <a:tabLst>
                <a:tab pos="3228975" algn="l"/>
              </a:tabLst>
            </a:pPr>
            <a:r>
              <a:rPr lang="en-GB" sz="2000" dirty="0"/>
              <a:t>Click on this box to see the definition.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10826" t="21114" r="52714" b="25096"/>
          <a:stretch/>
        </p:blipFill>
        <p:spPr>
          <a:xfrm>
            <a:off x="5449824" y="707986"/>
            <a:ext cx="6376416" cy="52916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47927" y="910468"/>
            <a:ext cx="39380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Task- Use the cipher to decrypt the message.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You will find the sheets on the home learning site.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 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981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50602" t="20031" r="12534" b="22157"/>
          <a:stretch/>
        </p:blipFill>
        <p:spPr>
          <a:xfrm>
            <a:off x="5497976" y="717629"/>
            <a:ext cx="6030410" cy="53196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5504" y="1250066"/>
            <a:ext cx="387751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Challenge- Create your own cipher and messages for someone to decode. </a:t>
            </a:r>
          </a:p>
          <a:p>
            <a:pPr algn="ctr"/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Ask someone in your house to decode the message or email it to your friends or teachers on purple mash. 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86306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15773</TotalTime>
  <Words>433</Words>
  <Application>Microsoft Office PowerPoint</Application>
  <PresentationFormat>Widescreen</PresentationFormat>
  <Paragraphs>146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Comic Sans MS</vt:lpstr>
      <vt:lpstr>Times New Roman</vt:lpstr>
      <vt:lpstr>XCCW Joined 22a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White</dc:creator>
  <cp:lastModifiedBy>Jade Smith</cp:lastModifiedBy>
  <cp:revision>298</cp:revision>
  <dcterms:created xsi:type="dcterms:W3CDTF">2018-09-25T11:16:15Z</dcterms:created>
  <dcterms:modified xsi:type="dcterms:W3CDTF">2021-01-29T11:39:30Z</dcterms:modified>
</cp:coreProperties>
</file>