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7" r:id="rId2"/>
    <p:sldMasterId id="2147483745" r:id="rId3"/>
    <p:sldMasterId id="2147483733" r:id="rId4"/>
    <p:sldMasterId id="2147483721" r:id="rId5"/>
    <p:sldMasterId id="2147483696" r:id="rId6"/>
    <p:sldMasterId id="2147483684" r:id="rId7"/>
  </p:sldMasterIdLst>
  <p:notesMasterIdLst>
    <p:notesMasterId r:id="rId14"/>
  </p:notesMasterIdLst>
  <p:sldIdLst>
    <p:sldId id="514" r:id="rId8"/>
    <p:sldId id="499" r:id="rId9"/>
    <p:sldId id="513" r:id="rId10"/>
    <p:sldId id="515" r:id="rId11"/>
    <p:sldId id="511" r:id="rId12"/>
    <p:sldId id="516" r:id="rId13"/>
  </p:sldIdLst>
  <p:sldSz cx="6858000" cy="9144000" type="screen4x3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aster The Curriculum" charset="0"/>
      <p:regular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5CF9"/>
    <a:srgbClr val="F35C7A"/>
    <a:srgbClr val="84EEEA"/>
    <a:srgbClr val="F341AF"/>
    <a:srgbClr val="957100"/>
    <a:srgbClr val="FFCE26"/>
    <a:srgbClr val="A8690E"/>
    <a:srgbClr val="B6A3E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3049"/>
  </p:normalViewPr>
  <p:slideViewPr>
    <p:cSldViewPr snapToGrid="0" snapToObjects="1">
      <p:cViewPr varScale="1">
        <p:scale>
          <a:sx n="66" d="100"/>
          <a:sy n="66" d="100"/>
        </p:scale>
        <p:origin x="2294" y="58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C62E3-C238-814D-BC98-52B989A17FF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4B0A7-D1B9-3A43-BC25-565868EE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0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B0A7-D1B9-3A43-BC25-565868EE47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8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B0A7-D1B9-3A43-BC25-565868EE47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9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B0A7-D1B9-3A43-BC25-565868EE47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B0A7-D1B9-3A43-BC25-565868EE47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B0A7-D1B9-3A43-BC25-565868EE47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44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B0A7-D1B9-3A43-BC25-565868EE47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21"/>
            <a:ext cx="51435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9"/>
            <a:ext cx="51435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46E19FA-B9CB-A740-A608-5FF862AABD9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F1C755AC-9EF7-FD45-A99E-465C535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2433641"/>
            <a:ext cx="5915025" cy="5802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46E19FA-B9CB-A740-A608-5FF862AABD9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F1C755AC-9EF7-FD45-A99E-465C535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1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4" y="487371"/>
            <a:ext cx="1477963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487371"/>
            <a:ext cx="4284662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46E19FA-B9CB-A740-A608-5FF862AABD9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F1C755AC-9EF7-FD45-A99E-465C535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28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21"/>
            <a:ext cx="51435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9"/>
            <a:ext cx="51435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27BC017-0868-624C-BA37-C35D2E9EFAB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5D9E6BA6-7E2E-2C46-92DB-E2098A4E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32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90" y="2433641"/>
            <a:ext cx="5915025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27BC017-0868-624C-BA37-C35D2E9EFAB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5D9E6BA6-7E2E-2C46-92DB-E2098A4E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0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8" y="2279653"/>
            <a:ext cx="5915025" cy="380365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8" y="6119820"/>
            <a:ext cx="5915025" cy="2000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27BC017-0868-624C-BA37-C35D2E9EFAB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5D9E6BA6-7E2E-2C46-92DB-E2098A4E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5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433641"/>
            <a:ext cx="2881312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4" y="2433641"/>
            <a:ext cx="2881313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27BC017-0868-624C-BA37-C35D2E9EFAB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5D9E6BA6-7E2E-2C46-92DB-E2098A4E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1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80" y="2241557"/>
            <a:ext cx="2900363" cy="1098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80" y="3340102"/>
            <a:ext cx="2900363" cy="4913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6" y="2241557"/>
            <a:ext cx="2916237" cy="1098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340102"/>
            <a:ext cx="2916237" cy="4913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27BC017-0868-624C-BA37-C35D2E9EFAB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5D9E6BA6-7E2E-2C46-92DB-E2098A4E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8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27BC017-0868-624C-BA37-C35D2E9EFAB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5D9E6BA6-7E2E-2C46-92DB-E2098A4E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08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27BC017-0868-624C-BA37-C35D2E9EFAB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5D9E6BA6-7E2E-2C46-92DB-E2098A4E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40" y="1316046"/>
            <a:ext cx="3471862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2743202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27BC017-0868-624C-BA37-C35D2E9EFAB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5D9E6BA6-7E2E-2C46-92DB-E2098A4E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90" y="2433641"/>
            <a:ext cx="5915025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46E19FA-B9CB-A740-A608-5FF862AABD9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F1C755AC-9EF7-FD45-A99E-465C535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80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40" y="1316046"/>
            <a:ext cx="3471862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2743202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27BC017-0868-624C-BA37-C35D2E9EFAB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5D9E6BA6-7E2E-2C46-92DB-E2098A4E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1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2433641"/>
            <a:ext cx="5915025" cy="5802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27BC017-0868-624C-BA37-C35D2E9EFAB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5D9E6BA6-7E2E-2C46-92DB-E2098A4E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91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4" y="487371"/>
            <a:ext cx="1477963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487371"/>
            <a:ext cx="4284662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27BC017-0868-624C-BA37-C35D2E9EFAB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5D9E6BA6-7E2E-2C46-92DB-E2098A4E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6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21"/>
            <a:ext cx="51435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9"/>
            <a:ext cx="51435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D1CD2532-6EE9-D74B-8C85-58A8EE68F4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374E18F3-C9C6-BB47-8F73-D6E888DB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03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90" y="2433641"/>
            <a:ext cx="5915025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D1CD2532-6EE9-D74B-8C85-58A8EE68F4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374E18F3-C9C6-BB47-8F73-D6E888DB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8" y="2279653"/>
            <a:ext cx="5915025" cy="380365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8" y="6119820"/>
            <a:ext cx="5915025" cy="2000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D1CD2532-6EE9-D74B-8C85-58A8EE68F4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374E18F3-C9C6-BB47-8F73-D6E888DB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27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433641"/>
            <a:ext cx="2881312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4" y="2433641"/>
            <a:ext cx="2881313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D1CD2532-6EE9-D74B-8C85-58A8EE68F4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374E18F3-C9C6-BB47-8F73-D6E888DB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55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80" y="2241557"/>
            <a:ext cx="2900363" cy="1098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80" y="3340102"/>
            <a:ext cx="2900363" cy="4913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6" y="2241557"/>
            <a:ext cx="2916237" cy="1098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340102"/>
            <a:ext cx="2916237" cy="4913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D1CD2532-6EE9-D74B-8C85-58A8EE68F4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374E18F3-C9C6-BB47-8F73-D6E888DB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14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D1CD2532-6EE9-D74B-8C85-58A8EE68F4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374E18F3-C9C6-BB47-8F73-D6E888DB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40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D1CD2532-6EE9-D74B-8C85-58A8EE68F4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374E18F3-C9C6-BB47-8F73-D6E888DB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7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8" y="2279653"/>
            <a:ext cx="5915025" cy="380365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8" y="6119820"/>
            <a:ext cx="5915025" cy="2000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46E19FA-B9CB-A740-A608-5FF862AABD9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F1C755AC-9EF7-FD45-A99E-465C535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40" y="1316046"/>
            <a:ext cx="3471862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2743202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D1CD2532-6EE9-D74B-8C85-58A8EE68F4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374E18F3-C9C6-BB47-8F73-D6E888DB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7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40" y="1316046"/>
            <a:ext cx="3471862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2743202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D1CD2532-6EE9-D74B-8C85-58A8EE68F4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374E18F3-C9C6-BB47-8F73-D6E888DB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2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2433641"/>
            <a:ext cx="5915025" cy="5802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D1CD2532-6EE9-D74B-8C85-58A8EE68F4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374E18F3-C9C6-BB47-8F73-D6E888DB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5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4" y="487371"/>
            <a:ext cx="1477963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487371"/>
            <a:ext cx="4284662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D1CD2532-6EE9-D74B-8C85-58A8EE68F4F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374E18F3-C9C6-BB47-8F73-D6E888DB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05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21"/>
            <a:ext cx="51435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9"/>
            <a:ext cx="51435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241F12F-2A25-D44F-8826-53D0A8F959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CDF88C0E-AEC1-DC45-8D83-4B380BC4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52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90" y="2433641"/>
            <a:ext cx="5915025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241F12F-2A25-D44F-8826-53D0A8F959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CDF88C0E-AEC1-DC45-8D83-4B380BC4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3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8" y="2279653"/>
            <a:ext cx="5915025" cy="380365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8" y="6119820"/>
            <a:ext cx="5915025" cy="2000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241F12F-2A25-D44F-8826-53D0A8F959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CDF88C0E-AEC1-DC45-8D83-4B380BC4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9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433641"/>
            <a:ext cx="2881312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4" y="2433641"/>
            <a:ext cx="2881313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241F12F-2A25-D44F-8826-53D0A8F959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CDF88C0E-AEC1-DC45-8D83-4B380BC4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71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80" y="2241557"/>
            <a:ext cx="2900363" cy="1098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80" y="3340102"/>
            <a:ext cx="2900363" cy="4913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6" y="2241557"/>
            <a:ext cx="2916237" cy="1098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340102"/>
            <a:ext cx="2916237" cy="4913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241F12F-2A25-D44F-8826-53D0A8F959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CDF88C0E-AEC1-DC45-8D83-4B380BC4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06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241F12F-2A25-D44F-8826-53D0A8F959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CDF88C0E-AEC1-DC45-8D83-4B380BC4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3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433641"/>
            <a:ext cx="2881312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4" y="2433641"/>
            <a:ext cx="2881313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46E19FA-B9CB-A740-A608-5FF862AABD9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F1C755AC-9EF7-FD45-A99E-465C535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89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241F12F-2A25-D44F-8826-53D0A8F959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CDF88C0E-AEC1-DC45-8D83-4B380BC4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4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40" y="1316046"/>
            <a:ext cx="3471862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2743202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241F12F-2A25-D44F-8826-53D0A8F959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CDF88C0E-AEC1-DC45-8D83-4B380BC4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7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40" y="1316046"/>
            <a:ext cx="3471862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2743202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241F12F-2A25-D44F-8826-53D0A8F959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CDF88C0E-AEC1-DC45-8D83-4B380BC4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26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2433641"/>
            <a:ext cx="5915025" cy="5802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241F12F-2A25-D44F-8826-53D0A8F959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CDF88C0E-AEC1-DC45-8D83-4B380BC4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19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4" y="487371"/>
            <a:ext cx="1477963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487371"/>
            <a:ext cx="4284662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241F12F-2A25-D44F-8826-53D0A8F959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CDF88C0E-AEC1-DC45-8D83-4B380BC4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2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21"/>
            <a:ext cx="51435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9"/>
            <a:ext cx="51435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C5C2DEB-143E-4141-B578-739AD5C0A0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3A938C7-440F-3B4A-A301-E5B2D825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4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90" y="2433641"/>
            <a:ext cx="5915025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C5C2DEB-143E-4141-B578-739AD5C0A0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3A938C7-440F-3B4A-A301-E5B2D825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260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8" y="2279653"/>
            <a:ext cx="5915025" cy="380365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8" y="6119820"/>
            <a:ext cx="5915025" cy="2000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C5C2DEB-143E-4141-B578-739AD5C0A0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3A938C7-440F-3B4A-A301-E5B2D825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13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433641"/>
            <a:ext cx="2881312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4" y="2433641"/>
            <a:ext cx="2881313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C5C2DEB-143E-4141-B578-739AD5C0A0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3A938C7-440F-3B4A-A301-E5B2D825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1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80" y="2241557"/>
            <a:ext cx="2900363" cy="1098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80" y="3340102"/>
            <a:ext cx="2900363" cy="4913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6" y="2241557"/>
            <a:ext cx="2916237" cy="1098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340102"/>
            <a:ext cx="2916237" cy="4913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C5C2DEB-143E-4141-B578-739AD5C0A0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3A938C7-440F-3B4A-A301-E5B2D825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80" y="2241557"/>
            <a:ext cx="2900363" cy="1098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80" y="3340102"/>
            <a:ext cx="2900363" cy="4913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6" y="2241557"/>
            <a:ext cx="2916237" cy="1098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340102"/>
            <a:ext cx="2916237" cy="4913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46E19FA-B9CB-A740-A608-5FF862AABD9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F1C755AC-9EF7-FD45-A99E-465C535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982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C5C2DEB-143E-4141-B578-739AD5C0A0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3A938C7-440F-3B4A-A301-E5B2D825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004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C5C2DEB-143E-4141-B578-739AD5C0A0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3A938C7-440F-3B4A-A301-E5B2D825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69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40" y="1316046"/>
            <a:ext cx="3471862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2743202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C5C2DEB-143E-4141-B578-739AD5C0A0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3A938C7-440F-3B4A-A301-E5B2D825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903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40" y="1316046"/>
            <a:ext cx="3471862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2743202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C5C2DEB-143E-4141-B578-739AD5C0A0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3A938C7-440F-3B4A-A301-E5B2D825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18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2433641"/>
            <a:ext cx="5915025" cy="5802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C5C2DEB-143E-4141-B578-739AD5C0A0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3A938C7-440F-3B4A-A301-E5B2D825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4" y="487371"/>
            <a:ext cx="1477963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487371"/>
            <a:ext cx="4284662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C5C2DEB-143E-4141-B578-739AD5C0A0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13A938C7-440F-3B4A-A301-E5B2D825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9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21"/>
            <a:ext cx="51435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9"/>
            <a:ext cx="51435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7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90" y="2433641"/>
            <a:ext cx="5915025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95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8" y="2279653"/>
            <a:ext cx="5915025" cy="380365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8" y="6119820"/>
            <a:ext cx="5915025" cy="2000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90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433641"/>
            <a:ext cx="2881312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4" y="2433641"/>
            <a:ext cx="2881313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46E19FA-B9CB-A740-A608-5FF862AABD9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F1C755AC-9EF7-FD45-A99E-465C535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21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80" y="2241557"/>
            <a:ext cx="2900363" cy="1098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80" y="3340102"/>
            <a:ext cx="2900363" cy="4913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6" y="2241557"/>
            <a:ext cx="2916237" cy="1098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340102"/>
            <a:ext cx="2916237" cy="4913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359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1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1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40" y="1316046"/>
            <a:ext cx="3471862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2743202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4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40" y="1316046"/>
            <a:ext cx="3471862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2743202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736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2433641"/>
            <a:ext cx="5915025" cy="5802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2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4" y="487371"/>
            <a:ext cx="1477963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487371"/>
            <a:ext cx="4284662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18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21"/>
            <a:ext cx="51435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9"/>
            <a:ext cx="51435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404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90" y="2433641"/>
            <a:ext cx="5915025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837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8" y="2279653"/>
            <a:ext cx="5915025" cy="380365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8" y="6119820"/>
            <a:ext cx="5915025" cy="2000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6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46E19FA-B9CB-A740-A608-5FF862AABD9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F1C755AC-9EF7-FD45-A99E-465C535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68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433641"/>
            <a:ext cx="2881312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4" y="2433641"/>
            <a:ext cx="2881313" cy="580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752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80" y="2241557"/>
            <a:ext cx="2900363" cy="1098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80" y="3340102"/>
            <a:ext cx="2900363" cy="4913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6" y="2241557"/>
            <a:ext cx="2916237" cy="1098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340102"/>
            <a:ext cx="2916237" cy="4913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479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05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266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40" y="1316046"/>
            <a:ext cx="3471862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2743202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40" y="1316046"/>
            <a:ext cx="3471862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2743202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788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487371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2433641"/>
            <a:ext cx="5915025" cy="5802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80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4" y="487371"/>
            <a:ext cx="1477963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487371"/>
            <a:ext cx="4284662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40" y="1316046"/>
            <a:ext cx="3471862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2743202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46E19FA-B9CB-A740-A608-5FF862AABD9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F1C755AC-9EF7-FD45-A99E-465C535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40" y="1316046"/>
            <a:ext cx="3471862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2743202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A46E19FA-B9CB-A740-A608-5FF862AABD9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8475669"/>
            <a:ext cx="2314575" cy="48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9"/>
            <a:ext cx="1543050" cy="485774"/>
          </a:xfrm>
          <a:prstGeom prst="rect">
            <a:avLst/>
          </a:prstGeom>
        </p:spPr>
        <p:txBody>
          <a:bodyPr/>
          <a:lstStyle/>
          <a:p>
            <a:fld id="{F1C755AC-9EF7-FD45-A99E-465C535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26906" y="143049"/>
            <a:ext cx="6648814" cy="221113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9925" y="134919"/>
            <a:ext cx="6657029" cy="88710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52949" y="8982237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93769" y="153043"/>
            <a:ext cx="14526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Fluency &amp; precision</a:t>
            </a:r>
          </a:p>
        </p:txBody>
      </p:sp>
    </p:spTree>
    <p:extLst>
      <p:ext uri="{BB962C8B-B14F-4D97-AF65-F5344CB8AC3E}">
        <p14:creationId xmlns:p14="http://schemas.microsoft.com/office/powerpoint/2010/main" val="24771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0831" y="756140"/>
            <a:ext cx="3185414" cy="2549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508722" y="756140"/>
            <a:ext cx="3167736" cy="2549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25741" y="134918"/>
            <a:ext cx="63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2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90831" y="3472462"/>
            <a:ext cx="3185414" cy="1675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08722" y="3472462"/>
            <a:ext cx="3167736" cy="1675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90831" y="5314615"/>
            <a:ext cx="3185414" cy="3443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508722" y="5314615"/>
            <a:ext cx="3167736" cy="3443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135" name="Rounded Rectangle 134"/>
          <p:cNvSpPr/>
          <p:nvPr userDrawn="1"/>
        </p:nvSpPr>
        <p:spPr>
          <a:xfrm>
            <a:off x="126906" y="143049"/>
            <a:ext cx="6648814" cy="221113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136" name="Rectangle 135"/>
          <p:cNvSpPr/>
          <p:nvPr userDrawn="1"/>
        </p:nvSpPr>
        <p:spPr>
          <a:xfrm>
            <a:off x="119925" y="134919"/>
            <a:ext cx="6657029" cy="88710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137" name="TextBox 136"/>
          <p:cNvSpPr txBox="1"/>
          <p:nvPr userDrawn="1"/>
        </p:nvSpPr>
        <p:spPr>
          <a:xfrm>
            <a:off x="2952949" y="8982237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138" name="TextBox 137"/>
          <p:cNvSpPr txBox="1"/>
          <p:nvPr userDrawn="1"/>
        </p:nvSpPr>
        <p:spPr>
          <a:xfrm>
            <a:off x="4893769" y="153043"/>
            <a:ext cx="14526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Fluency &amp; precision</a:t>
            </a:r>
          </a:p>
        </p:txBody>
      </p:sp>
      <p:sp>
        <p:nvSpPr>
          <p:cNvPr id="139" name="TextBox 138"/>
          <p:cNvSpPr txBox="1"/>
          <p:nvPr userDrawn="1"/>
        </p:nvSpPr>
        <p:spPr>
          <a:xfrm>
            <a:off x="4774130" y="8604992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140" name="TextBox 139"/>
          <p:cNvSpPr txBox="1"/>
          <p:nvPr userDrawn="1"/>
        </p:nvSpPr>
        <p:spPr>
          <a:xfrm>
            <a:off x="1188920" y="3155890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0909" y="6395755"/>
            <a:ext cx="3165147" cy="25472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sz="1800">
              <a:latin typeface="Master The Curriculum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25741" y="134918"/>
            <a:ext cx="63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2</a:t>
            </a:r>
          </a:p>
        </p:txBody>
      </p:sp>
      <p:sp>
        <p:nvSpPr>
          <p:cNvPr id="9" name="5-Point Star 8"/>
          <p:cNvSpPr/>
          <p:nvPr userDrawn="1"/>
        </p:nvSpPr>
        <p:spPr>
          <a:xfrm>
            <a:off x="987743" y="167650"/>
            <a:ext cx="186151" cy="171412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439282" y="6395755"/>
            <a:ext cx="3184757" cy="25472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 sz="1800">
              <a:latin typeface="Master The Curriculum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59" y="3627261"/>
            <a:ext cx="1639411" cy="2737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4" y="3581892"/>
            <a:ext cx="1685095" cy="2813856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-377528" y="165689"/>
            <a:ext cx="1417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Sharing practically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126906" y="143049"/>
            <a:ext cx="6648814" cy="221113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19925" y="134919"/>
            <a:ext cx="6657029" cy="88710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2952949" y="8982237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4893769" y="153043"/>
            <a:ext cx="14526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Fluency &amp; precision</a:t>
            </a:r>
          </a:p>
        </p:txBody>
      </p:sp>
    </p:spTree>
    <p:extLst>
      <p:ext uri="{BB962C8B-B14F-4D97-AF65-F5344CB8AC3E}">
        <p14:creationId xmlns:p14="http://schemas.microsoft.com/office/powerpoint/2010/main" val="29518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26906" y="143049"/>
            <a:ext cx="6648814" cy="221113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9925" y="134918"/>
            <a:ext cx="6657029" cy="431517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52949" y="8982237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93769" y="153043"/>
            <a:ext cx="14526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Fluency &amp; precision</a:t>
            </a:r>
          </a:p>
        </p:txBody>
      </p:sp>
      <p:sp>
        <p:nvSpPr>
          <p:cNvPr id="14" name="Rounded Rectangle 13"/>
          <p:cNvSpPr/>
          <p:nvPr userDrawn="1"/>
        </p:nvSpPr>
        <p:spPr>
          <a:xfrm>
            <a:off x="133889" y="4675204"/>
            <a:ext cx="6648814" cy="221113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908" y="4667075"/>
            <a:ext cx="6657029" cy="431517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00753" y="4685200"/>
            <a:ext cx="14526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Fluency &amp; precision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952949" y="4281575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2516" y="5286883"/>
            <a:ext cx="685992" cy="1379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7" y="7313036"/>
            <a:ext cx="846403" cy="14720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0" y="5339796"/>
            <a:ext cx="816753" cy="14775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8" y="7458491"/>
            <a:ext cx="795932" cy="1326553"/>
          </a:xfrm>
          <a:prstGeom prst="rect">
            <a:avLst/>
          </a:prstGeom>
        </p:spPr>
      </p:pic>
      <p:sp>
        <p:nvSpPr>
          <p:cNvPr id="38" name="Rounded Rectangle 37"/>
          <p:cNvSpPr/>
          <p:nvPr userDrawn="1"/>
        </p:nvSpPr>
        <p:spPr>
          <a:xfrm>
            <a:off x="126906" y="143049"/>
            <a:ext cx="6648814" cy="221113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19925" y="134919"/>
            <a:ext cx="6657029" cy="88710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2952949" y="8982237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4893769" y="153043"/>
            <a:ext cx="14526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Fluency &amp; precision</a:t>
            </a:r>
          </a:p>
        </p:txBody>
      </p:sp>
    </p:spTree>
    <p:extLst>
      <p:ext uri="{BB962C8B-B14F-4D97-AF65-F5344CB8AC3E}">
        <p14:creationId xmlns:p14="http://schemas.microsoft.com/office/powerpoint/2010/main" val="21015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1461" y="3107276"/>
            <a:ext cx="6657029" cy="2257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54488" y="5180372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1461" y="3107271"/>
            <a:ext cx="6657029" cy="24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10" name="5-Point Star 9"/>
          <p:cNvSpPr/>
          <p:nvPr userDrawn="1"/>
        </p:nvSpPr>
        <p:spPr>
          <a:xfrm>
            <a:off x="186660" y="3129168"/>
            <a:ext cx="216327" cy="199161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11" name="5-Point Star 10"/>
          <p:cNvSpPr/>
          <p:nvPr userDrawn="1"/>
        </p:nvSpPr>
        <p:spPr>
          <a:xfrm>
            <a:off x="402987" y="3129166"/>
            <a:ext cx="216327" cy="199161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1461" y="637500"/>
            <a:ext cx="6657029" cy="2257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954488" y="2710596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21461" y="637494"/>
            <a:ext cx="6657029" cy="24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15" name="5-Point Star 14"/>
          <p:cNvSpPr/>
          <p:nvPr userDrawn="1"/>
        </p:nvSpPr>
        <p:spPr>
          <a:xfrm>
            <a:off x="186660" y="659390"/>
            <a:ext cx="216327" cy="199161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21461" y="5684629"/>
            <a:ext cx="6657029" cy="2257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954488" y="7757725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21461" y="5684622"/>
            <a:ext cx="6657029" cy="24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19" name="5-Point Star 18"/>
          <p:cNvSpPr/>
          <p:nvPr userDrawn="1"/>
        </p:nvSpPr>
        <p:spPr>
          <a:xfrm>
            <a:off x="186660" y="5706519"/>
            <a:ext cx="216327" cy="199161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20" name="5-Point Star 19"/>
          <p:cNvSpPr/>
          <p:nvPr userDrawn="1"/>
        </p:nvSpPr>
        <p:spPr>
          <a:xfrm>
            <a:off x="402987" y="5706519"/>
            <a:ext cx="216327" cy="199161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21" name="5-Point Star 20"/>
          <p:cNvSpPr/>
          <p:nvPr userDrawn="1"/>
        </p:nvSpPr>
        <p:spPr>
          <a:xfrm>
            <a:off x="623205" y="5706519"/>
            <a:ext cx="216327" cy="199161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 userDrawn="1"/>
        </p:nvSpPr>
        <p:spPr>
          <a:xfrm>
            <a:off x="3530829" y="135627"/>
            <a:ext cx="3237016" cy="20315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ounded Rectangle 18"/>
          <p:cNvSpPr/>
          <p:nvPr userDrawn="1"/>
        </p:nvSpPr>
        <p:spPr>
          <a:xfrm>
            <a:off x="117771" y="148315"/>
            <a:ext cx="3258478" cy="20315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19921" y="134919"/>
            <a:ext cx="3256326" cy="88710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6" name="Rectangle 95"/>
          <p:cNvSpPr/>
          <p:nvPr userDrawn="1"/>
        </p:nvSpPr>
        <p:spPr>
          <a:xfrm>
            <a:off x="735301" y="945880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7" name="Rectangle 96"/>
          <p:cNvSpPr/>
          <p:nvPr userDrawn="1"/>
        </p:nvSpPr>
        <p:spPr>
          <a:xfrm>
            <a:off x="735301" y="2928719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735301" y="4900931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735301" y="6871596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TextBox 100"/>
          <p:cNvSpPr txBox="1"/>
          <p:nvPr userDrawn="1"/>
        </p:nvSpPr>
        <p:spPr>
          <a:xfrm>
            <a:off x="1116345" y="2753913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8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1154876" y="6704681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8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03" name="TextBox 102"/>
          <p:cNvSpPr txBox="1"/>
          <p:nvPr userDrawn="1"/>
        </p:nvSpPr>
        <p:spPr>
          <a:xfrm rot="16200000">
            <a:off x="2659312" y="4472451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8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20" name="Rectangle 119"/>
          <p:cNvSpPr/>
          <p:nvPr userDrawn="1"/>
        </p:nvSpPr>
        <p:spPr>
          <a:xfrm>
            <a:off x="3520426" y="126139"/>
            <a:ext cx="3256326" cy="88710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3" name="Rectangle 202"/>
          <p:cNvSpPr/>
          <p:nvPr userDrawn="1"/>
        </p:nvSpPr>
        <p:spPr>
          <a:xfrm>
            <a:off x="4135804" y="937105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4" name="Rectangle 203"/>
          <p:cNvSpPr/>
          <p:nvPr userDrawn="1"/>
        </p:nvSpPr>
        <p:spPr>
          <a:xfrm>
            <a:off x="4135804" y="2919944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205" name="Rectangle 204"/>
          <p:cNvSpPr/>
          <p:nvPr userDrawn="1"/>
        </p:nvSpPr>
        <p:spPr>
          <a:xfrm>
            <a:off x="4135804" y="4892156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ster The Curriculum" pitchFamily="2" charset="0"/>
            </a:endParaRPr>
          </a:p>
        </p:txBody>
      </p:sp>
      <p:sp>
        <p:nvSpPr>
          <p:cNvPr id="206" name="Rectangle 205"/>
          <p:cNvSpPr/>
          <p:nvPr userDrawn="1"/>
        </p:nvSpPr>
        <p:spPr>
          <a:xfrm>
            <a:off x="4135804" y="6862821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7" name="TextBox 206"/>
          <p:cNvSpPr txBox="1"/>
          <p:nvPr userDrawn="1"/>
        </p:nvSpPr>
        <p:spPr>
          <a:xfrm>
            <a:off x="4516849" y="2745136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8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208" name="TextBox 207"/>
          <p:cNvSpPr txBox="1"/>
          <p:nvPr userDrawn="1"/>
        </p:nvSpPr>
        <p:spPr>
          <a:xfrm>
            <a:off x="4555381" y="6695904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8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209" name="TextBox 208"/>
          <p:cNvSpPr txBox="1"/>
          <p:nvPr userDrawn="1"/>
        </p:nvSpPr>
        <p:spPr>
          <a:xfrm rot="16200000">
            <a:off x="6059818" y="4463672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8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8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9.jpg"/><Relationship Id="rId11" Type="http://schemas.openxmlformats.org/officeDocument/2006/relationships/image" Target="../media/image15.jpg"/><Relationship Id="rId5" Type="http://schemas.openxmlformats.org/officeDocument/2006/relationships/image" Target="../media/image8.jpg"/><Relationship Id="rId10" Type="http://schemas.openxmlformats.org/officeDocument/2006/relationships/image" Target="../media/image14.png"/><Relationship Id="rId4" Type="http://schemas.openxmlformats.org/officeDocument/2006/relationships/image" Target="../media/image7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13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g"/><Relationship Id="rId12" Type="http://schemas.openxmlformats.org/officeDocument/2006/relationships/image" Target="../media/image23.png"/><Relationship Id="rId17" Type="http://schemas.openxmlformats.org/officeDocument/2006/relationships/image" Target="../media/image15.jp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.jpg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11" Type="http://schemas.openxmlformats.org/officeDocument/2006/relationships/image" Target="../media/image22.png"/><Relationship Id="rId5" Type="http://schemas.openxmlformats.org/officeDocument/2006/relationships/image" Target="../media/image8.jp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14.png"/><Relationship Id="rId4" Type="http://schemas.openxmlformats.org/officeDocument/2006/relationships/image" Target="../media/image7.jp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image" Target="../media/image9.jpg"/><Relationship Id="rId9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5045815"/>
            <a:ext cx="1269529" cy="10567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88" y="5045815"/>
            <a:ext cx="1221559" cy="11463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89" y="2783462"/>
            <a:ext cx="1423589" cy="127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76" y="528372"/>
            <a:ext cx="1375789" cy="1724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5739" y="134917"/>
            <a:ext cx="63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5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455451" y="150388"/>
            <a:ext cx="186151" cy="171411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2319" name="Rectangle 261"/>
          <p:cNvSpPr/>
          <p:nvPr/>
        </p:nvSpPr>
        <p:spPr>
          <a:xfrm>
            <a:off x="193215" y="683896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320" name="Rectangle 261"/>
          <p:cNvSpPr/>
          <p:nvPr/>
        </p:nvSpPr>
        <p:spPr>
          <a:xfrm>
            <a:off x="3477434" y="683896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322" name="TextBox 2321"/>
          <p:cNvSpPr txBox="1"/>
          <p:nvPr/>
        </p:nvSpPr>
        <p:spPr>
          <a:xfrm>
            <a:off x="1770567" y="371725"/>
            <a:ext cx="3299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Solve the word problems. Show your working out.</a:t>
            </a:r>
          </a:p>
        </p:txBody>
      </p:sp>
      <p:sp>
        <p:nvSpPr>
          <p:cNvPr id="2324" name="Rectangle 261"/>
          <p:cNvSpPr/>
          <p:nvPr/>
        </p:nvSpPr>
        <p:spPr>
          <a:xfrm>
            <a:off x="193215" y="2763544"/>
            <a:ext cx="3189241" cy="197715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326" name="Rectangle 261"/>
          <p:cNvSpPr/>
          <p:nvPr/>
        </p:nvSpPr>
        <p:spPr>
          <a:xfrm>
            <a:off x="3477434" y="2766705"/>
            <a:ext cx="3189241" cy="196214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439" name="Rectangle 261"/>
          <p:cNvSpPr/>
          <p:nvPr/>
        </p:nvSpPr>
        <p:spPr>
          <a:xfrm>
            <a:off x="188928" y="4760070"/>
            <a:ext cx="3193528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441" name="Rectangle 261"/>
          <p:cNvSpPr/>
          <p:nvPr/>
        </p:nvSpPr>
        <p:spPr>
          <a:xfrm>
            <a:off x="192299" y="6842572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665216" y="2186325"/>
            <a:ext cx="2240951" cy="406313"/>
            <a:chOff x="324199" y="2273862"/>
            <a:chExt cx="2240951" cy="406313"/>
          </a:xfrm>
        </p:grpSpPr>
        <p:grpSp>
          <p:nvGrpSpPr>
            <p:cNvPr id="5" name="Групувати 4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2449" name="TextBox 2448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 =   </a:t>
                </a:r>
              </a:p>
            </p:txBody>
          </p:sp>
          <p:sp>
            <p:nvSpPr>
              <p:cNvPr id="2450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2451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2452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720378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sp>
        <p:nvSpPr>
          <p:cNvPr id="2525" name="Rectangle 261"/>
          <p:cNvSpPr/>
          <p:nvPr/>
        </p:nvSpPr>
        <p:spPr>
          <a:xfrm>
            <a:off x="3475248" y="4752450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526" name="Rectangle 261"/>
          <p:cNvSpPr/>
          <p:nvPr/>
        </p:nvSpPr>
        <p:spPr>
          <a:xfrm>
            <a:off x="3478619" y="6834952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grpSp>
        <p:nvGrpSpPr>
          <p:cNvPr id="156" name="Групувати 155"/>
          <p:cNvGrpSpPr/>
          <p:nvPr/>
        </p:nvGrpSpPr>
        <p:grpSpPr>
          <a:xfrm>
            <a:off x="3986545" y="2186325"/>
            <a:ext cx="2240951" cy="406313"/>
            <a:chOff x="324199" y="2273862"/>
            <a:chExt cx="2240951" cy="406313"/>
          </a:xfrm>
        </p:grpSpPr>
        <p:grpSp>
          <p:nvGrpSpPr>
            <p:cNvPr id="157" name="Групувати 156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=   </a:t>
                </a:r>
              </a:p>
            </p:txBody>
          </p:sp>
          <p:sp>
            <p:nvSpPr>
              <p:cNvPr id="160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161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158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720378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grpSp>
        <p:nvGrpSpPr>
          <p:cNvPr id="162" name="Групувати 161"/>
          <p:cNvGrpSpPr/>
          <p:nvPr/>
        </p:nvGrpSpPr>
        <p:grpSpPr>
          <a:xfrm>
            <a:off x="664822" y="4171163"/>
            <a:ext cx="2240951" cy="406313"/>
            <a:chOff x="324199" y="2273862"/>
            <a:chExt cx="2240951" cy="406313"/>
          </a:xfrm>
        </p:grpSpPr>
        <p:grpSp>
          <p:nvGrpSpPr>
            <p:cNvPr id="163" name="Групувати 162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 =   </a:t>
                </a:r>
              </a:p>
            </p:txBody>
          </p:sp>
          <p:sp>
            <p:nvSpPr>
              <p:cNvPr id="166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167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164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720378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grpSp>
        <p:nvGrpSpPr>
          <p:cNvPr id="168" name="Групувати 167"/>
          <p:cNvGrpSpPr/>
          <p:nvPr/>
        </p:nvGrpSpPr>
        <p:grpSpPr>
          <a:xfrm>
            <a:off x="3986545" y="4165002"/>
            <a:ext cx="2240951" cy="406313"/>
            <a:chOff x="324199" y="2273862"/>
            <a:chExt cx="2240951" cy="406313"/>
          </a:xfrm>
        </p:grpSpPr>
        <p:grpSp>
          <p:nvGrpSpPr>
            <p:cNvPr id="169" name="Групувати 168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 =   </a:t>
                </a:r>
              </a:p>
            </p:txBody>
          </p:sp>
          <p:sp>
            <p:nvSpPr>
              <p:cNvPr id="172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173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170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720378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grpSp>
        <p:nvGrpSpPr>
          <p:cNvPr id="174" name="Групувати 173"/>
          <p:cNvGrpSpPr/>
          <p:nvPr/>
        </p:nvGrpSpPr>
        <p:grpSpPr>
          <a:xfrm>
            <a:off x="661351" y="6246776"/>
            <a:ext cx="2240951" cy="406313"/>
            <a:chOff x="324199" y="2273862"/>
            <a:chExt cx="2240951" cy="406313"/>
          </a:xfrm>
        </p:grpSpPr>
        <p:grpSp>
          <p:nvGrpSpPr>
            <p:cNvPr id="175" name="Групувати 174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 =   </a:t>
                </a:r>
              </a:p>
            </p:txBody>
          </p:sp>
          <p:sp>
            <p:nvSpPr>
              <p:cNvPr id="178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179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176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720378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grpSp>
        <p:nvGrpSpPr>
          <p:cNvPr id="180" name="Групувати 179"/>
          <p:cNvGrpSpPr/>
          <p:nvPr/>
        </p:nvGrpSpPr>
        <p:grpSpPr>
          <a:xfrm>
            <a:off x="3986545" y="6251106"/>
            <a:ext cx="2240951" cy="406313"/>
            <a:chOff x="324199" y="2273862"/>
            <a:chExt cx="2240951" cy="406313"/>
          </a:xfrm>
        </p:grpSpPr>
        <p:grpSp>
          <p:nvGrpSpPr>
            <p:cNvPr id="181" name="Групувати 180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 =   </a:t>
                </a:r>
              </a:p>
            </p:txBody>
          </p:sp>
          <p:sp>
            <p:nvSpPr>
              <p:cNvPr id="184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185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182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720378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grpSp>
        <p:nvGrpSpPr>
          <p:cNvPr id="186" name="Групувати 185"/>
          <p:cNvGrpSpPr/>
          <p:nvPr/>
        </p:nvGrpSpPr>
        <p:grpSpPr>
          <a:xfrm>
            <a:off x="665216" y="8307350"/>
            <a:ext cx="2240951" cy="406313"/>
            <a:chOff x="324199" y="2273862"/>
            <a:chExt cx="2240951" cy="406313"/>
          </a:xfrm>
        </p:grpSpPr>
        <p:grpSp>
          <p:nvGrpSpPr>
            <p:cNvPr id="187" name="Групувати 186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 =   </a:t>
                </a:r>
              </a:p>
            </p:txBody>
          </p:sp>
          <p:sp>
            <p:nvSpPr>
              <p:cNvPr id="190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191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188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720378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grpSp>
        <p:nvGrpSpPr>
          <p:cNvPr id="192" name="Групувати 191"/>
          <p:cNvGrpSpPr/>
          <p:nvPr/>
        </p:nvGrpSpPr>
        <p:grpSpPr>
          <a:xfrm>
            <a:off x="3986545" y="8307083"/>
            <a:ext cx="2240951" cy="406313"/>
            <a:chOff x="324199" y="2273862"/>
            <a:chExt cx="2240951" cy="406313"/>
          </a:xfrm>
        </p:grpSpPr>
        <p:grpSp>
          <p:nvGrpSpPr>
            <p:cNvPr id="193" name="Групувати 192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 =   </a:t>
                </a:r>
              </a:p>
            </p:txBody>
          </p:sp>
          <p:sp>
            <p:nvSpPr>
              <p:cNvPr id="196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197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194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720378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-16242" y="912205"/>
            <a:ext cx="246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There are 12 bookshelves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with 1132 books on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each shelf.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books are in total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on all bookshelves?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3262253" y="911234"/>
            <a:ext cx="246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store sells boxes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with pens.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Each box contains 16 pens.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pens are in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2011 boxes?</a:t>
            </a:r>
          </a:p>
        </p:txBody>
      </p:sp>
      <p:grpSp>
        <p:nvGrpSpPr>
          <p:cNvPr id="201" name="Group 75"/>
          <p:cNvGrpSpPr/>
          <p:nvPr/>
        </p:nvGrpSpPr>
        <p:grpSpPr>
          <a:xfrm>
            <a:off x="193215" y="735979"/>
            <a:ext cx="215123" cy="184666"/>
            <a:chOff x="223873" y="1061238"/>
            <a:chExt cx="215123" cy="184666"/>
          </a:xfrm>
        </p:grpSpPr>
        <p:sp>
          <p:nvSpPr>
            <p:cNvPr id="202" name="Oval 76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23873" y="1061238"/>
              <a:ext cx="2151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04" name="Group 81"/>
          <p:cNvGrpSpPr/>
          <p:nvPr/>
        </p:nvGrpSpPr>
        <p:grpSpPr>
          <a:xfrm>
            <a:off x="3482704" y="739324"/>
            <a:ext cx="226344" cy="184666"/>
            <a:chOff x="223873" y="1061238"/>
            <a:chExt cx="226344" cy="184666"/>
          </a:xfrm>
        </p:grpSpPr>
        <p:sp>
          <p:nvSpPr>
            <p:cNvPr id="205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2</a:t>
              </a:r>
            </a:p>
          </p:txBody>
        </p:sp>
      </p:grpSp>
      <p:grpSp>
        <p:nvGrpSpPr>
          <p:cNvPr id="207" name="Group 81"/>
          <p:cNvGrpSpPr/>
          <p:nvPr/>
        </p:nvGrpSpPr>
        <p:grpSpPr>
          <a:xfrm>
            <a:off x="193616" y="2820743"/>
            <a:ext cx="226344" cy="184666"/>
            <a:chOff x="223873" y="1061238"/>
            <a:chExt cx="226344" cy="184666"/>
          </a:xfrm>
        </p:grpSpPr>
        <p:sp>
          <p:nvSpPr>
            <p:cNvPr id="208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3</a:t>
              </a:r>
            </a:p>
          </p:txBody>
        </p:sp>
      </p:grpSp>
      <p:grpSp>
        <p:nvGrpSpPr>
          <p:cNvPr id="210" name="Group 81"/>
          <p:cNvGrpSpPr/>
          <p:nvPr/>
        </p:nvGrpSpPr>
        <p:grpSpPr>
          <a:xfrm>
            <a:off x="3485078" y="2823773"/>
            <a:ext cx="226344" cy="184666"/>
            <a:chOff x="223873" y="1061238"/>
            <a:chExt cx="226344" cy="184666"/>
          </a:xfrm>
        </p:grpSpPr>
        <p:sp>
          <p:nvSpPr>
            <p:cNvPr id="211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4</a:t>
              </a:r>
            </a:p>
          </p:txBody>
        </p:sp>
      </p:grpSp>
      <p:grpSp>
        <p:nvGrpSpPr>
          <p:cNvPr id="215" name="Group 81"/>
          <p:cNvGrpSpPr/>
          <p:nvPr/>
        </p:nvGrpSpPr>
        <p:grpSpPr>
          <a:xfrm>
            <a:off x="200846" y="4818993"/>
            <a:ext cx="229550" cy="184666"/>
            <a:chOff x="223873" y="1061238"/>
            <a:chExt cx="229550" cy="184666"/>
          </a:xfrm>
        </p:grpSpPr>
        <p:sp>
          <p:nvSpPr>
            <p:cNvPr id="216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23873" y="1061238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5</a:t>
              </a:r>
            </a:p>
          </p:txBody>
        </p:sp>
      </p:grpSp>
      <p:grpSp>
        <p:nvGrpSpPr>
          <p:cNvPr id="218" name="Group 81"/>
          <p:cNvGrpSpPr/>
          <p:nvPr/>
        </p:nvGrpSpPr>
        <p:grpSpPr>
          <a:xfrm>
            <a:off x="3485479" y="4815607"/>
            <a:ext cx="226344" cy="184666"/>
            <a:chOff x="223873" y="1061238"/>
            <a:chExt cx="226344" cy="184666"/>
          </a:xfrm>
        </p:grpSpPr>
        <p:sp>
          <p:nvSpPr>
            <p:cNvPr id="219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6</a:t>
              </a:r>
            </a:p>
          </p:txBody>
        </p:sp>
      </p:grpSp>
      <p:grpSp>
        <p:nvGrpSpPr>
          <p:cNvPr id="221" name="Group 81"/>
          <p:cNvGrpSpPr/>
          <p:nvPr/>
        </p:nvGrpSpPr>
        <p:grpSpPr>
          <a:xfrm>
            <a:off x="200846" y="6881803"/>
            <a:ext cx="226344" cy="184666"/>
            <a:chOff x="223873" y="1061238"/>
            <a:chExt cx="226344" cy="184666"/>
          </a:xfrm>
        </p:grpSpPr>
        <p:sp>
          <p:nvSpPr>
            <p:cNvPr id="222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7</a:t>
              </a:r>
            </a:p>
          </p:txBody>
        </p:sp>
      </p:grpSp>
      <p:grpSp>
        <p:nvGrpSpPr>
          <p:cNvPr id="224" name="Group 81"/>
          <p:cNvGrpSpPr/>
          <p:nvPr/>
        </p:nvGrpSpPr>
        <p:grpSpPr>
          <a:xfrm>
            <a:off x="3485479" y="6881803"/>
            <a:ext cx="229550" cy="184666"/>
            <a:chOff x="223873" y="1061238"/>
            <a:chExt cx="229550" cy="184666"/>
          </a:xfrm>
        </p:grpSpPr>
        <p:sp>
          <p:nvSpPr>
            <p:cNvPr id="225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23873" y="1061238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8</a:t>
              </a:r>
            </a:p>
          </p:txBody>
        </p:sp>
      </p:grpSp>
      <p:sp>
        <p:nvSpPr>
          <p:cNvPr id="227" name="TextBox 226"/>
          <p:cNvSpPr txBox="1"/>
          <p:nvPr/>
        </p:nvSpPr>
        <p:spPr>
          <a:xfrm>
            <a:off x="1292975" y="2940355"/>
            <a:ext cx="246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theatre ticket price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is £14.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much will the theatre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earn on selling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3142 tickets?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24" y="876133"/>
            <a:ext cx="1142923" cy="1066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9" y="2891733"/>
            <a:ext cx="1538766" cy="1165150"/>
          </a:xfrm>
          <a:prstGeom prst="rect">
            <a:avLst/>
          </a:prstGeom>
        </p:spPr>
      </p:pic>
      <p:sp>
        <p:nvSpPr>
          <p:cNvPr id="231" name="TextBox 230"/>
          <p:cNvSpPr txBox="1"/>
          <p:nvPr/>
        </p:nvSpPr>
        <p:spPr>
          <a:xfrm>
            <a:off x="4485755" y="2940355"/>
            <a:ext cx="246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factory produces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5328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tyres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a day.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tyres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will the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factory produce in 37 days?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29478" y="4974573"/>
            <a:ext cx="246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area of a tangerine garden</a:t>
            </a:r>
            <a:r>
              <a:rPr lang="uk-UA" sz="1200" dirty="0">
                <a:latin typeface="Sassoon Infant Std" charset="0"/>
                <a:ea typeface="Sassoon Infant Std" charset="0"/>
                <a:cs typeface="Sassoon Infant Std" charset="0"/>
              </a:rPr>
              <a:t> 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measures 26 acres.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One acre has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1354 tangerine trees.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tangerine trees are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in the garden?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3325397" y="5004573"/>
            <a:ext cx="246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In each turn in a game you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can get 78 points maximum.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game consists of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2819 turns.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What is the maximal number of points you can get in the game?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7" y="7088397"/>
            <a:ext cx="1082018" cy="1067920"/>
          </a:xfrm>
          <a:prstGeom prst="rect">
            <a:avLst/>
          </a:prstGeom>
        </p:spPr>
      </p:pic>
      <p:sp>
        <p:nvSpPr>
          <p:cNvPr id="240" name="TextBox 239"/>
          <p:cNvSpPr txBox="1"/>
          <p:nvPr/>
        </p:nvSpPr>
        <p:spPr>
          <a:xfrm>
            <a:off x="4365517" y="7062658"/>
            <a:ext cx="246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sports company sells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9872 balls each month.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balls does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company sell in a year?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59" y="7036701"/>
            <a:ext cx="1141273" cy="1067483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1044567" y="7068871"/>
            <a:ext cx="246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pizzeria makes 3625 pizzas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each week.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pizzas does </a:t>
            </a:r>
          </a:p>
          <a:p>
            <a:pPr algn="ctr"/>
            <a:r>
              <a:rPr lang="en-US" sz="1200">
                <a:latin typeface="Master The Curriculum" pitchFamily="2" charset="0"/>
                <a:ea typeface="Sassoon Infant Std" charset="0"/>
                <a:cs typeface="Sassoon Infant Std" charset="0"/>
              </a:rPr>
              <a:t>the shop 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make in 12 weeks?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87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5045815"/>
            <a:ext cx="1269529" cy="10567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88" y="5045815"/>
            <a:ext cx="1221559" cy="11463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89" y="2783462"/>
            <a:ext cx="1423589" cy="127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76" y="528372"/>
            <a:ext cx="1375789" cy="1724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5739" y="134917"/>
            <a:ext cx="63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66942" y="158438"/>
            <a:ext cx="17908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Multiply 4-digits by 2-digits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455451" y="150388"/>
            <a:ext cx="186151" cy="171411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2319" name="Rectangle 261"/>
          <p:cNvSpPr/>
          <p:nvPr/>
        </p:nvSpPr>
        <p:spPr>
          <a:xfrm>
            <a:off x="193215" y="683896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320" name="Rectangle 261"/>
          <p:cNvSpPr/>
          <p:nvPr/>
        </p:nvSpPr>
        <p:spPr>
          <a:xfrm>
            <a:off x="3477434" y="683896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324" name="Rectangle 261"/>
          <p:cNvSpPr/>
          <p:nvPr/>
        </p:nvSpPr>
        <p:spPr>
          <a:xfrm>
            <a:off x="193215" y="2763544"/>
            <a:ext cx="3189241" cy="197715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326" name="Rectangle 261"/>
          <p:cNvSpPr/>
          <p:nvPr/>
        </p:nvSpPr>
        <p:spPr>
          <a:xfrm>
            <a:off x="3477434" y="2766705"/>
            <a:ext cx="3189241" cy="196214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439" name="Rectangle 261"/>
          <p:cNvSpPr/>
          <p:nvPr/>
        </p:nvSpPr>
        <p:spPr>
          <a:xfrm>
            <a:off x="188928" y="4760070"/>
            <a:ext cx="3193528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441" name="Rectangle 261"/>
          <p:cNvSpPr/>
          <p:nvPr/>
        </p:nvSpPr>
        <p:spPr>
          <a:xfrm>
            <a:off x="192299" y="6842572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665216" y="2186325"/>
            <a:ext cx="2240951" cy="406313"/>
            <a:chOff x="324199" y="2273862"/>
            <a:chExt cx="2240951" cy="406313"/>
          </a:xfrm>
        </p:grpSpPr>
        <p:grpSp>
          <p:nvGrpSpPr>
            <p:cNvPr id="5" name="Групувати 4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2449" name="TextBox 2448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=   </a:t>
                </a:r>
              </a:p>
            </p:txBody>
          </p:sp>
          <p:sp>
            <p:nvSpPr>
              <p:cNvPr id="2450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2451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2452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720378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sp>
        <p:nvSpPr>
          <p:cNvPr id="2525" name="Rectangle 261"/>
          <p:cNvSpPr/>
          <p:nvPr/>
        </p:nvSpPr>
        <p:spPr>
          <a:xfrm>
            <a:off x="3475248" y="4752450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526" name="Rectangle 261"/>
          <p:cNvSpPr/>
          <p:nvPr/>
        </p:nvSpPr>
        <p:spPr>
          <a:xfrm>
            <a:off x="3478619" y="6834952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grpSp>
        <p:nvGrpSpPr>
          <p:cNvPr id="156" name="Групувати 155"/>
          <p:cNvGrpSpPr/>
          <p:nvPr/>
        </p:nvGrpSpPr>
        <p:grpSpPr>
          <a:xfrm>
            <a:off x="3986545" y="2186325"/>
            <a:ext cx="2240951" cy="406313"/>
            <a:chOff x="324199" y="2273862"/>
            <a:chExt cx="2240951" cy="406313"/>
          </a:xfrm>
        </p:grpSpPr>
        <p:grpSp>
          <p:nvGrpSpPr>
            <p:cNvPr id="157" name="Групувати 156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=   </a:t>
                </a:r>
              </a:p>
            </p:txBody>
          </p:sp>
          <p:sp>
            <p:nvSpPr>
              <p:cNvPr id="160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161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158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720378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grpSp>
        <p:nvGrpSpPr>
          <p:cNvPr id="162" name="Групувати 161"/>
          <p:cNvGrpSpPr/>
          <p:nvPr/>
        </p:nvGrpSpPr>
        <p:grpSpPr>
          <a:xfrm>
            <a:off x="664822" y="4171163"/>
            <a:ext cx="2240951" cy="406313"/>
            <a:chOff x="324199" y="2273862"/>
            <a:chExt cx="2240951" cy="406313"/>
          </a:xfrm>
        </p:grpSpPr>
        <p:grpSp>
          <p:nvGrpSpPr>
            <p:cNvPr id="163" name="Групувати 162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=   </a:t>
                </a:r>
              </a:p>
            </p:txBody>
          </p:sp>
          <p:sp>
            <p:nvSpPr>
              <p:cNvPr id="166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167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164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720378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AC2C83D8-D131-4FF4-B16F-454E1255C75D}"/>
              </a:ext>
            </a:extLst>
          </p:cNvPr>
          <p:cNvSpPr txBox="1"/>
          <p:nvPr/>
        </p:nvSpPr>
        <p:spPr>
          <a:xfrm>
            <a:off x="4435833" y="4198615"/>
            <a:ext cx="1144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aster The Curriculum" pitchFamily="2" charset="0"/>
              </a:rPr>
              <a:t>   x         =   </a:t>
            </a:r>
          </a:p>
        </p:txBody>
      </p:sp>
      <p:sp>
        <p:nvSpPr>
          <p:cNvPr id="172" name="Rectangle: Rounded Corners 9">
            <a:extLst>
              <a:ext uri="{FF2B5EF4-FFF2-40B4-BE49-F238E27FC236}">
                <a16:creationId xmlns:a16="http://schemas.microsoft.com/office/drawing/2014/main" id="{36897483-3C6C-477A-87EC-F74301579A59}"/>
              </a:ext>
            </a:extLst>
          </p:cNvPr>
          <p:cNvSpPr/>
          <p:nvPr/>
        </p:nvSpPr>
        <p:spPr>
          <a:xfrm>
            <a:off x="3986545" y="4165002"/>
            <a:ext cx="702961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173" name="Rectangle: Rounded Corners 11">
            <a:extLst>
              <a:ext uri="{FF2B5EF4-FFF2-40B4-BE49-F238E27FC236}">
                <a16:creationId xmlns:a16="http://schemas.microsoft.com/office/drawing/2014/main" id="{F26BC94E-3075-4DE7-B09D-B0CD0B6DE1A3}"/>
              </a:ext>
            </a:extLst>
          </p:cNvPr>
          <p:cNvSpPr/>
          <p:nvPr/>
        </p:nvSpPr>
        <p:spPr>
          <a:xfrm>
            <a:off x="4896691" y="4165002"/>
            <a:ext cx="388716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170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5507117" y="4165002"/>
            <a:ext cx="878197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grpSp>
        <p:nvGrpSpPr>
          <p:cNvPr id="174" name="Групувати 173"/>
          <p:cNvGrpSpPr/>
          <p:nvPr/>
        </p:nvGrpSpPr>
        <p:grpSpPr>
          <a:xfrm>
            <a:off x="661351" y="6246776"/>
            <a:ext cx="2240951" cy="406313"/>
            <a:chOff x="324199" y="2273862"/>
            <a:chExt cx="2240951" cy="406313"/>
          </a:xfrm>
        </p:grpSpPr>
        <p:grpSp>
          <p:nvGrpSpPr>
            <p:cNvPr id="175" name="Групувати 174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=   </a:t>
                </a:r>
              </a:p>
            </p:txBody>
          </p:sp>
          <p:sp>
            <p:nvSpPr>
              <p:cNvPr id="178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179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176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720378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grpSp>
        <p:nvGrpSpPr>
          <p:cNvPr id="180" name="Групувати 179"/>
          <p:cNvGrpSpPr/>
          <p:nvPr/>
        </p:nvGrpSpPr>
        <p:grpSpPr>
          <a:xfrm>
            <a:off x="3986545" y="6251106"/>
            <a:ext cx="2398769" cy="406313"/>
            <a:chOff x="324199" y="2273862"/>
            <a:chExt cx="2398769" cy="406313"/>
          </a:xfrm>
        </p:grpSpPr>
        <p:grpSp>
          <p:nvGrpSpPr>
            <p:cNvPr id="181" name="Групувати 180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=   </a:t>
                </a:r>
              </a:p>
            </p:txBody>
          </p:sp>
          <p:sp>
            <p:nvSpPr>
              <p:cNvPr id="184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185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182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878196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grpSp>
        <p:nvGrpSpPr>
          <p:cNvPr id="186" name="Групувати 185"/>
          <p:cNvGrpSpPr/>
          <p:nvPr/>
        </p:nvGrpSpPr>
        <p:grpSpPr>
          <a:xfrm>
            <a:off x="665216" y="8307350"/>
            <a:ext cx="2240951" cy="406313"/>
            <a:chOff x="324199" y="2273862"/>
            <a:chExt cx="2240951" cy="406313"/>
          </a:xfrm>
        </p:grpSpPr>
        <p:grpSp>
          <p:nvGrpSpPr>
            <p:cNvPr id="187" name="Групувати 186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=   </a:t>
                </a:r>
              </a:p>
            </p:txBody>
          </p:sp>
          <p:sp>
            <p:nvSpPr>
              <p:cNvPr id="190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191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188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720378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grpSp>
        <p:nvGrpSpPr>
          <p:cNvPr id="192" name="Групувати 191"/>
          <p:cNvGrpSpPr/>
          <p:nvPr/>
        </p:nvGrpSpPr>
        <p:grpSpPr>
          <a:xfrm>
            <a:off x="3986545" y="8307083"/>
            <a:ext cx="2398769" cy="406313"/>
            <a:chOff x="324199" y="2273862"/>
            <a:chExt cx="2398769" cy="406313"/>
          </a:xfrm>
        </p:grpSpPr>
        <p:grpSp>
          <p:nvGrpSpPr>
            <p:cNvPr id="193" name="Групувати 192"/>
            <p:cNvGrpSpPr/>
            <p:nvPr/>
          </p:nvGrpSpPr>
          <p:grpSpPr>
            <a:xfrm>
              <a:off x="324199" y="2273862"/>
              <a:ext cx="1593562" cy="406313"/>
              <a:chOff x="324199" y="2273862"/>
              <a:chExt cx="1593562" cy="406313"/>
            </a:xfrm>
          </p:grpSpPr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AC2C83D8-D131-4FF4-B16F-454E1255C75D}"/>
                  </a:ext>
                </a:extLst>
              </p:cNvPr>
              <p:cNvSpPr txBox="1"/>
              <p:nvPr/>
            </p:nvSpPr>
            <p:spPr>
              <a:xfrm>
                <a:off x="773487" y="2307475"/>
                <a:ext cx="1144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Master The Curriculum" pitchFamily="2" charset="0"/>
                  </a:rPr>
                  <a:t>   x         =   </a:t>
                </a:r>
              </a:p>
            </p:txBody>
          </p:sp>
          <p:sp>
            <p:nvSpPr>
              <p:cNvPr id="196" name="Rectangle: Rounded Corners 9">
                <a:extLst>
                  <a:ext uri="{FF2B5EF4-FFF2-40B4-BE49-F238E27FC236}">
                    <a16:creationId xmlns:a16="http://schemas.microsoft.com/office/drawing/2014/main" id="{36897483-3C6C-477A-87EC-F74301579A59}"/>
                  </a:ext>
                </a:extLst>
              </p:cNvPr>
              <p:cNvSpPr/>
              <p:nvPr/>
            </p:nvSpPr>
            <p:spPr>
              <a:xfrm>
                <a:off x="324199" y="2273862"/>
                <a:ext cx="702961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  <p:sp>
            <p:nvSpPr>
              <p:cNvPr id="197" name="Rectangle: Rounded Corners 11">
                <a:extLst>
                  <a:ext uri="{FF2B5EF4-FFF2-40B4-BE49-F238E27FC236}">
                    <a16:creationId xmlns:a16="http://schemas.microsoft.com/office/drawing/2014/main" id="{F26BC94E-3075-4DE7-B09D-B0CD0B6DE1A3}"/>
                  </a:ext>
                </a:extLst>
              </p:cNvPr>
              <p:cNvSpPr/>
              <p:nvPr/>
            </p:nvSpPr>
            <p:spPr>
              <a:xfrm>
                <a:off x="1234345" y="2273862"/>
                <a:ext cx="388716" cy="406313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aster The Curriculum" pitchFamily="2" charset="0"/>
                </a:endParaRPr>
              </a:p>
            </p:txBody>
          </p:sp>
        </p:grpSp>
        <p:sp>
          <p:nvSpPr>
            <p:cNvPr id="194" name="Rectangle: Rounded Corners 12">
              <a:extLst>
                <a:ext uri="{FF2B5EF4-FFF2-40B4-BE49-F238E27FC236}">
                  <a16:creationId xmlns:a16="http://schemas.microsoft.com/office/drawing/2014/main" id="{3ECE9855-0CDA-4A31-995B-36366E83D9F8}"/>
                </a:ext>
              </a:extLst>
            </p:cNvPr>
            <p:cNvSpPr/>
            <p:nvPr/>
          </p:nvSpPr>
          <p:spPr>
            <a:xfrm>
              <a:off x="1844772" y="2273862"/>
              <a:ext cx="878196" cy="406313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aster The Curriculum" pitchFamily="2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-16242" y="912205"/>
            <a:ext cx="246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There are 12 bookshelves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with 1132 books on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each shelf.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books are in total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on all bookshelves?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3262253" y="911234"/>
            <a:ext cx="246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store sells boxes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with pens.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Each box contains 16 pens.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pens are in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2011 boxes?</a:t>
            </a:r>
          </a:p>
        </p:txBody>
      </p:sp>
      <p:grpSp>
        <p:nvGrpSpPr>
          <p:cNvPr id="201" name="Group 75"/>
          <p:cNvGrpSpPr/>
          <p:nvPr/>
        </p:nvGrpSpPr>
        <p:grpSpPr>
          <a:xfrm>
            <a:off x="193215" y="735979"/>
            <a:ext cx="215123" cy="184666"/>
            <a:chOff x="223873" y="1061238"/>
            <a:chExt cx="215123" cy="184666"/>
          </a:xfrm>
        </p:grpSpPr>
        <p:sp>
          <p:nvSpPr>
            <p:cNvPr id="202" name="Oval 76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23873" y="1061238"/>
              <a:ext cx="2151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04" name="Group 81"/>
          <p:cNvGrpSpPr/>
          <p:nvPr/>
        </p:nvGrpSpPr>
        <p:grpSpPr>
          <a:xfrm>
            <a:off x="3482704" y="739324"/>
            <a:ext cx="226344" cy="184666"/>
            <a:chOff x="223873" y="1061238"/>
            <a:chExt cx="226344" cy="184666"/>
          </a:xfrm>
        </p:grpSpPr>
        <p:sp>
          <p:nvSpPr>
            <p:cNvPr id="205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2</a:t>
              </a:r>
            </a:p>
          </p:txBody>
        </p:sp>
      </p:grpSp>
      <p:grpSp>
        <p:nvGrpSpPr>
          <p:cNvPr id="207" name="Group 81"/>
          <p:cNvGrpSpPr/>
          <p:nvPr/>
        </p:nvGrpSpPr>
        <p:grpSpPr>
          <a:xfrm>
            <a:off x="193616" y="2820743"/>
            <a:ext cx="226344" cy="184666"/>
            <a:chOff x="223873" y="1061238"/>
            <a:chExt cx="226344" cy="184666"/>
          </a:xfrm>
        </p:grpSpPr>
        <p:sp>
          <p:nvSpPr>
            <p:cNvPr id="208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3</a:t>
              </a:r>
            </a:p>
          </p:txBody>
        </p:sp>
      </p:grpSp>
      <p:grpSp>
        <p:nvGrpSpPr>
          <p:cNvPr id="210" name="Group 81"/>
          <p:cNvGrpSpPr/>
          <p:nvPr/>
        </p:nvGrpSpPr>
        <p:grpSpPr>
          <a:xfrm>
            <a:off x="3485078" y="2823773"/>
            <a:ext cx="226344" cy="184666"/>
            <a:chOff x="223873" y="1061238"/>
            <a:chExt cx="226344" cy="184666"/>
          </a:xfrm>
        </p:grpSpPr>
        <p:sp>
          <p:nvSpPr>
            <p:cNvPr id="211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4</a:t>
              </a:r>
            </a:p>
          </p:txBody>
        </p:sp>
      </p:grpSp>
      <p:grpSp>
        <p:nvGrpSpPr>
          <p:cNvPr id="215" name="Group 81"/>
          <p:cNvGrpSpPr/>
          <p:nvPr/>
        </p:nvGrpSpPr>
        <p:grpSpPr>
          <a:xfrm>
            <a:off x="200846" y="4818993"/>
            <a:ext cx="229550" cy="184666"/>
            <a:chOff x="223873" y="1061238"/>
            <a:chExt cx="229550" cy="184666"/>
          </a:xfrm>
        </p:grpSpPr>
        <p:sp>
          <p:nvSpPr>
            <p:cNvPr id="216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23873" y="1061238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5</a:t>
              </a:r>
            </a:p>
          </p:txBody>
        </p:sp>
      </p:grpSp>
      <p:grpSp>
        <p:nvGrpSpPr>
          <p:cNvPr id="218" name="Group 81"/>
          <p:cNvGrpSpPr/>
          <p:nvPr/>
        </p:nvGrpSpPr>
        <p:grpSpPr>
          <a:xfrm>
            <a:off x="3485479" y="4815607"/>
            <a:ext cx="226344" cy="184666"/>
            <a:chOff x="223873" y="1061238"/>
            <a:chExt cx="226344" cy="184666"/>
          </a:xfrm>
        </p:grpSpPr>
        <p:sp>
          <p:nvSpPr>
            <p:cNvPr id="219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6</a:t>
              </a:r>
            </a:p>
          </p:txBody>
        </p:sp>
      </p:grpSp>
      <p:grpSp>
        <p:nvGrpSpPr>
          <p:cNvPr id="221" name="Group 81"/>
          <p:cNvGrpSpPr/>
          <p:nvPr/>
        </p:nvGrpSpPr>
        <p:grpSpPr>
          <a:xfrm>
            <a:off x="200846" y="6881803"/>
            <a:ext cx="226344" cy="184666"/>
            <a:chOff x="223873" y="1061238"/>
            <a:chExt cx="226344" cy="184666"/>
          </a:xfrm>
        </p:grpSpPr>
        <p:sp>
          <p:nvSpPr>
            <p:cNvPr id="222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7</a:t>
              </a:r>
            </a:p>
          </p:txBody>
        </p:sp>
      </p:grpSp>
      <p:grpSp>
        <p:nvGrpSpPr>
          <p:cNvPr id="224" name="Group 81"/>
          <p:cNvGrpSpPr/>
          <p:nvPr/>
        </p:nvGrpSpPr>
        <p:grpSpPr>
          <a:xfrm>
            <a:off x="3485479" y="6881803"/>
            <a:ext cx="229550" cy="184666"/>
            <a:chOff x="223873" y="1061238"/>
            <a:chExt cx="229550" cy="184666"/>
          </a:xfrm>
        </p:grpSpPr>
        <p:sp>
          <p:nvSpPr>
            <p:cNvPr id="225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23873" y="1061238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8</a:t>
              </a:r>
            </a:p>
          </p:txBody>
        </p:sp>
      </p:grpSp>
      <p:sp>
        <p:nvSpPr>
          <p:cNvPr id="227" name="TextBox 226"/>
          <p:cNvSpPr txBox="1"/>
          <p:nvPr/>
        </p:nvSpPr>
        <p:spPr>
          <a:xfrm>
            <a:off x="1292975" y="2940355"/>
            <a:ext cx="246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theatre ticket price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is £14.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much will the theatre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earn on selling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3142 tickets?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24" y="876133"/>
            <a:ext cx="1142923" cy="1066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9" y="2891733"/>
            <a:ext cx="1538766" cy="1165150"/>
          </a:xfrm>
          <a:prstGeom prst="rect">
            <a:avLst/>
          </a:prstGeom>
        </p:spPr>
      </p:pic>
      <p:sp>
        <p:nvSpPr>
          <p:cNvPr id="233" name="TextBox 232"/>
          <p:cNvSpPr txBox="1"/>
          <p:nvPr/>
        </p:nvSpPr>
        <p:spPr>
          <a:xfrm>
            <a:off x="29478" y="4974573"/>
            <a:ext cx="246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area of a tangerine garden</a:t>
            </a:r>
            <a:r>
              <a:rPr lang="uk-UA" sz="1200" dirty="0">
                <a:latin typeface="Sassoon Infant Std" charset="0"/>
                <a:ea typeface="Sassoon Infant Std" charset="0"/>
                <a:cs typeface="Sassoon Infant Std" charset="0"/>
              </a:rPr>
              <a:t> 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measures 26 acres.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One acre has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1354 tangerine trees.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tangerine trees are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in the garden?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1044567" y="7068871"/>
            <a:ext cx="246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pizzeria makes 3625 pizzas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each week.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pizzas does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shop make in 12 weeks?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7" y="7088397"/>
            <a:ext cx="1082018" cy="1067920"/>
          </a:xfrm>
          <a:prstGeom prst="rect">
            <a:avLst/>
          </a:prstGeom>
        </p:spPr>
      </p:pic>
      <p:sp>
        <p:nvSpPr>
          <p:cNvPr id="240" name="TextBox 239"/>
          <p:cNvSpPr txBox="1"/>
          <p:nvPr/>
        </p:nvSpPr>
        <p:spPr>
          <a:xfrm>
            <a:off x="4365517" y="7062658"/>
            <a:ext cx="246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sports company sells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9872 balls each month.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balls does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company sell in a year?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59" y="7036701"/>
            <a:ext cx="1141273" cy="1067483"/>
          </a:xfrm>
          <a:prstGeom prst="rect">
            <a:avLst/>
          </a:prstGeom>
        </p:spPr>
      </p:pic>
      <p:sp>
        <p:nvSpPr>
          <p:cNvPr id="105" name="Прямокутник 104"/>
          <p:cNvSpPr/>
          <p:nvPr/>
        </p:nvSpPr>
        <p:spPr>
          <a:xfrm>
            <a:off x="2103288" y="2198049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latin typeface="Sassoon Infant Std" charset="0"/>
                <a:ea typeface="Sassoon Infant Std" charset="0"/>
                <a:cs typeface="Sassoon Infant St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3584</a:t>
            </a:r>
          </a:p>
        </p:txBody>
      </p:sp>
      <p:sp>
        <p:nvSpPr>
          <p:cNvPr id="114" name="Прямокутник 113"/>
          <p:cNvSpPr/>
          <p:nvPr/>
        </p:nvSpPr>
        <p:spPr>
          <a:xfrm>
            <a:off x="4041767" y="2202431"/>
            <a:ext cx="63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2011</a:t>
            </a:r>
          </a:p>
        </p:txBody>
      </p:sp>
      <p:sp>
        <p:nvSpPr>
          <p:cNvPr id="116" name="Прямокутник 115"/>
          <p:cNvSpPr/>
          <p:nvPr/>
        </p:nvSpPr>
        <p:spPr>
          <a:xfrm>
            <a:off x="5495109" y="2218020"/>
            <a:ext cx="751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32176</a:t>
            </a:r>
          </a:p>
        </p:txBody>
      </p:sp>
      <p:sp>
        <p:nvSpPr>
          <p:cNvPr id="120" name="Прямокутник 119"/>
          <p:cNvSpPr/>
          <p:nvPr/>
        </p:nvSpPr>
        <p:spPr>
          <a:xfrm>
            <a:off x="2118528" y="4200798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latin typeface="Sassoon Infant Std" charset="0"/>
                <a:ea typeface="Sassoon Infant Std" charset="0"/>
                <a:cs typeface="Sassoon Infant Std" charset="0"/>
              </a:rPr>
              <a:t>4</a:t>
            </a:r>
            <a:r>
              <a:rPr lang="en-US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3</a:t>
            </a:r>
            <a:r>
              <a:rPr lang="ru-RU" dirty="0">
                <a:solidFill>
                  <a:srgbClr val="FF0000"/>
                </a:solidFill>
                <a:latin typeface="Sassoon Infant Std" charset="0"/>
                <a:ea typeface="Sassoon Infant Std" charset="0"/>
                <a:cs typeface="Sassoon Infant Std" charset="0"/>
              </a:rPr>
              <a:t>988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41" name="Прямокутник 140"/>
          <p:cNvSpPr/>
          <p:nvPr/>
        </p:nvSpPr>
        <p:spPr>
          <a:xfrm>
            <a:off x="2118529" y="6273946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35</a:t>
            </a:r>
            <a:r>
              <a:rPr lang="ru-RU" dirty="0">
                <a:solidFill>
                  <a:srgbClr val="FF0000"/>
                </a:solidFill>
                <a:latin typeface="Sassoon Infant Std" charset="0"/>
                <a:ea typeface="Sassoon Infant Std" charset="0"/>
                <a:cs typeface="Sassoon Infant Std" charset="0"/>
              </a:rPr>
              <a:t>204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49" name="Прямокутник 148"/>
          <p:cNvSpPr/>
          <p:nvPr/>
        </p:nvSpPr>
        <p:spPr>
          <a:xfrm>
            <a:off x="2101574" y="8340963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latin typeface="Sassoon Infant Std" charset="0"/>
                <a:ea typeface="Sassoon Infant Std" charset="0"/>
                <a:cs typeface="Sassoon Infant Std" charset="0"/>
              </a:rPr>
              <a:t>4</a:t>
            </a:r>
            <a:r>
              <a:rPr lang="en-US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35</a:t>
            </a:r>
            <a:r>
              <a:rPr lang="uk-UA" dirty="0">
                <a:solidFill>
                  <a:srgbClr val="FF0000"/>
                </a:solidFill>
                <a:latin typeface="Sassoon Infant Std" charset="0"/>
                <a:ea typeface="Sassoon Infant Std" charset="0"/>
                <a:cs typeface="Sassoon Infant Std" charset="0"/>
              </a:rPr>
              <a:t>00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937472" y="84978"/>
            <a:ext cx="97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Answers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485755" y="2940355"/>
            <a:ext cx="246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factory produces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5328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tyres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a day.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tyres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will the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factory produce in 37 days?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25397" y="5004573"/>
            <a:ext cx="246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In each turn in a game you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can get 78 points maximum.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game consists of </a:t>
            </a:r>
          </a:p>
          <a:p>
            <a:pPr algn="ctr"/>
            <a:r>
              <a:rPr lang="en-US" sz="1200">
                <a:latin typeface="Master The Curriculum" pitchFamily="2" charset="0"/>
                <a:ea typeface="Sassoon Infant Std" charset="0"/>
                <a:cs typeface="Sassoon Infant Std" charset="0"/>
              </a:rPr>
              <a:t>2819 turns.</a:t>
            </a:r>
            <a:endParaRPr lang="en-US" sz="12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What is the maximal number of points you can get in the game?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770567" y="371725"/>
            <a:ext cx="3299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Solve the word problems. Show your working out.</a:t>
            </a:r>
          </a:p>
        </p:txBody>
      </p:sp>
      <p:sp>
        <p:nvSpPr>
          <p:cNvPr id="133" name="Прямокутник 104"/>
          <p:cNvSpPr/>
          <p:nvPr/>
        </p:nvSpPr>
        <p:spPr>
          <a:xfrm>
            <a:off x="1556851" y="2205861"/>
            <a:ext cx="404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12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34" name="Прямокутник 104"/>
          <p:cNvSpPr/>
          <p:nvPr/>
        </p:nvSpPr>
        <p:spPr>
          <a:xfrm>
            <a:off x="683728" y="2222150"/>
            <a:ext cx="618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1132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35" name="Прямокутник 104"/>
          <p:cNvSpPr/>
          <p:nvPr/>
        </p:nvSpPr>
        <p:spPr>
          <a:xfrm>
            <a:off x="4892293" y="2213863"/>
            <a:ext cx="39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16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36" name="Прямокутник 104"/>
          <p:cNvSpPr/>
          <p:nvPr/>
        </p:nvSpPr>
        <p:spPr>
          <a:xfrm>
            <a:off x="691140" y="4208144"/>
            <a:ext cx="64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3142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37" name="Прямокутник 104"/>
          <p:cNvSpPr/>
          <p:nvPr/>
        </p:nvSpPr>
        <p:spPr>
          <a:xfrm>
            <a:off x="1585709" y="4193248"/>
            <a:ext cx="396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14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55" name="Прямокутник 104"/>
          <p:cNvSpPr/>
          <p:nvPr/>
        </p:nvSpPr>
        <p:spPr>
          <a:xfrm>
            <a:off x="3958853" y="4193384"/>
            <a:ext cx="698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5328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68" name="Прямокутник 104"/>
          <p:cNvSpPr/>
          <p:nvPr/>
        </p:nvSpPr>
        <p:spPr>
          <a:xfrm>
            <a:off x="4902007" y="4201983"/>
            <a:ext cx="420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37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69" name="Прямокутник 104"/>
          <p:cNvSpPr/>
          <p:nvPr/>
        </p:nvSpPr>
        <p:spPr>
          <a:xfrm>
            <a:off x="5540951" y="4193384"/>
            <a:ext cx="84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197136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99" name="Прямокутник 104"/>
          <p:cNvSpPr/>
          <p:nvPr/>
        </p:nvSpPr>
        <p:spPr>
          <a:xfrm>
            <a:off x="687926" y="6274991"/>
            <a:ext cx="662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1354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213" name="Прямокутник 104"/>
          <p:cNvSpPr/>
          <p:nvPr/>
        </p:nvSpPr>
        <p:spPr>
          <a:xfrm>
            <a:off x="1548167" y="6282481"/>
            <a:ext cx="435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26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214" name="Прямокутник 104"/>
          <p:cNvSpPr/>
          <p:nvPr/>
        </p:nvSpPr>
        <p:spPr>
          <a:xfrm>
            <a:off x="4011560" y="6282132"/>
            <a:ext cx="645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2819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228" name="Прямокутник 104"/>
          <p:cNvSpPr/>
          <p:nvPr/>
        </p:nvSpPr>
        <p:spPr>
          <a:xfrm>
            <a:off x="4898525" y="6282132"/>
            <a:ext cx="424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78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229" name="Прямокутник 104"/>
          <p:cNvSpPr/>
          <p:nvPr/>
        </p:nvSpPr>
        <p:spPr>
          <a:xfrm>
            <a:off x="5495109" y="6282132"/>
            <a:ext cx="907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219882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230" name="Прямокутник 104"/>
          <p:cNvSpPr/>
          <p:nvPr/>
        </p:nvSpPr>
        <p:spPr>
          <a:xfrm>
            <a:off x="687926" y="8335055"/>
            <a:ext cx="694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3625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231" name="Прямокутник 104"/>
          <p:cNvSpPr/>
          <p:nvPr/>
        </p:nvSpPr>
        <p:spPr>
          <a:xfrm>
            <a:off x="1579266" y="8331553"/>
            <a:ext cx="404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12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232" name="Прямокутник 104"/>
          <p:cNvSpPr/>
          <p:nvPr/>
        </p:nvSpPr>
        <p:spPr>
          <a:xfrm>
            <a:off x="4004543" y="8331553"/>
            <a:ext cx="6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9872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234" name="Прямокутник 104"/>
          <p:cNvSpPr/>
          <p:nvPr/>
        </p:nvSpPr>
        <p:spPr>
          <a:xfrm>
            <a:off x="4902007" y="8325307"/>
            <a:ext cx="404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12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235" name="Прямокутник 104"/>
          <p:cNvSpPr/>
          <p:nvPr/>
        </p:nvSpPr>
        <p:spPr>
          <a:xfrm>
            <a:off x="5515081" y="8331553"/>
            <a:ext cx="882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118464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30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5045815"/>
            <a:ext cx="1269529" cy="10567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88" y="5045815"/>
            <a:ext cx="1221559" cy="11463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89" y="2783462"/>
            <a:ext cx="1423589" cy="127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76" y="528372"/>
            <a:ext cx="1375789" cy="1724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5739" y="134917"/>
            <a:ext cx="63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66942" y="158438"/>
            <a:ext cx="17908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Multiply 4-digits by 2-digits</a:t>
            </a:r>
          </a:p>
        </p:txBody>
      </p:sp>
      <p:sp>
        <p:nvSpPr>
          <p:cNvPr id="2319" name="Rectangle 261"/>
          <p:cNvSpPr/>
          <p:nvPr/>
        </p:nvSpPr>
        <p:spPr>
          <a:xfrm>
            <a:off x="193215" y="683896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320" name="Rectangle 261"/>
          <p:cNvSpPr/>
          <p:nvPr/>
        </p:nvSpPr>
        <p:spPr>
          <a:xfrm>
            <a:off x="3477434" y="683896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324" name="Rectangle 261"/>
          <p:cNvSpPr/>
          <p:nvPr/>
        </p:nvSpPr>
        <p:spPr>
          <a:xfrm>
            <a:off x="193215" y="2763544"/>
            <a:ext cx="3189241" cy="197715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326" name="Rectangle 261"/>
          <p:cNvSpPr/>
          <p:nvPr/>
        </p:nvSpPr>
        <p:spPr>
          <a:xfrm>
            <a:off x="3477434" y="2766705"/>
            <a:ext cx="3189241" cy="196214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439" name="Rectangle 261"/>
          <p:cNvSpPr/>
          <p:nvPr/>
        </p:nvSpPr>
        <p:spPr>
          <a:xfrm>
            <a:off x="188928" y="4760070"/>
            <a:ext cx="3193528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441" name="Rectangle 261"/>
          <p:cNvSpPr/>
          <p:nvPr/>
        </p:nvSpPr>
        <p:spPr>
          <a:xfrm>
            <a:off x="192299" y="6842572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452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1292974" y="2223313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2525" name="Rectangle 261"/>
          <p:cNvSpPr/>
          <p:nvPr/>
        </p:nvSpPr>
        <p:spPr>
          <a:xfrm>
            <a:off x="3475248" y="4752450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526" name="Rectangle 261"/>
          <p:cNvSpPr/>
          <p:nvPr/>
        </p:nvSpPr>
        <p:spPr>
          <a:xfrm>
            <a:off x="3478619" y="6834952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-16242" y="912205"/>
            <a:ext cx="246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There are 37 bookcases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in the library.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Each bookcase has 44 rows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with 65 books in the row.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books are in total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in the library?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3262253" y="911234"/>
            <a:ext cx="246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store sells boxes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with pens.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Each box has 4 parts with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16 pens in each part.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pens are in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1888 boxes?</a:t>
            </a:r>
          </a:p>
        </p:txBody>
      </p:sp>
      <p:grpSp>
        <p:nvGrpSpPr>
          <p:cNvPr id="201" name="Group 75"/>
          <p:cNvGrpSpPr/>
          <p:nvPr/>
        </p:nvGrpSpPr>
        <p:grpSpPr>
          <a:xfrm>
            <a:off x="193215" y="735979"/>
            <a:ext cx="215123" cy="184666"/>
            <a:chOff x="223873" y="1061238"/>
            <a:chExt cx="215123" cy="184666"/>
          </a:xfrm>
        </p:grpSpPr>
        <p:sp>
          <p:nvSpPr>
            <p:cNvPr id="202" name="Oval 76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23873" y="1061238"/>
              <a:ext cx="2151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04" name="Group 81"/>
          <p:cNvGrpSpPr/>
          <p:nvPr/>
        </p:nvGrpSpPr>
        <p:grpSpPr>
          <a:xfrm>
            <a:off x="3482704" y="739324"/>
            <a:ext cx="226344" cy="184666"/>
            <a:chOff x="223873" y="1061238"/>
            <a:chExt cx="226344" cy="184666"/>
          </a:xfrm>
        </p:grpSpPr>
        <p:sp>
          <p:nvSpPr>
            <p:cNvPr id="205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2</a:t>
              </a:r>
            </a:p>
          </p:txBody>
        </p:sp>
      </p:grpSp>
      <p:grpSp>
        <p:nvGrpSpPr>
          <p:cNvPr id="207" name="Group 81"/>
          <p:cNvGrpSpPr/>
          <p:nvPr/>
        </p:nvGrpSpPr>
        <p:grpSpPr>
          <a:xfrm>
            <a:off x="193616" y="2820743"/>
            <a:ext cx="226344" cy="184666"/>
            <a:chOff x="223873" y="1061238"/>
            <a:chExt cx="226344" cy="184666"/>
          </a:xfrm>
        </p:grpSpPr>
        <p:sp>
          <p:nvSpPr>
            <p:cNvPr id="208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3</a:t>
              </a:r>
            </a:p>
          </p:txBody>
        </p:sp>
      </p:grpSp>
      <p:grpSp>
        <p:nvGrpSpPr>
          <p:cNvPr id="210" name="Group 81"/>
          <p:cNvGrpSpPr/>
          <p:nvPr/>
        </p:nvGrpSpPr>
        <p:grpSpPr>
          <a:xfrm>
            <a:off x="3485078" y="2823773"/>
            <a:ext cx="226344" cy="184666"/>
            <a:chOff x="223873" y="1061238"/>
            <a:chExt cx="226344" cy="184666"/>
          </a:xfrm>
        </p:grpSpPr>
        <p:sp>
          <p:nvSpPr>
            <p:cNvPr id="211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4</a:t>
              </a:r>
            </a:p>
          </p:txBody>
        </p:sp>
      </p:grpSp>
      <p:grpSp>
        <p:nvGrpSpPr>
          <p:cNvPr id="215" name="Group 81"/>
          <p:cNvGrpSpPr/>
          <p:nvPr/>
        </p:nvGrpSpPr>
        <p:grpSpPr>
          <a:xfrm>
            <a:off x="200846" y="4818993"/>
            <a:ext cx="229550" cy="184666"/>
            <a:chOff x="223873" y="1061238"/>
            <a:chExt cx="229550" cy="184666"/>
          </a:xfrm>
        </p:grpSpPr>
        <p:sp>
          <p:nvSpPr>
            <p:cNvPr id="216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23873" y="1061238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5</a:t>
              </a:r>
            </a:p>
          </p:txBody>
        </p:sp>
      </p:grpSp>
      <p:grpSp>
        <p:nvGrpSpPr>
          <p:cNvPr id="218" name="Group 81"/>
          <p:cNvGrpSpPr/>
          <p:nvPr/>
        </p:nvGrpSpPr>
        <p:grpSpPr>
          <a:xfrm>
            <a:off x="3485479" y="4815607"/>
            <a:ext cx="226344" cy="184666"/>
            <a:chOff x="223873" y="1061238"/>
            <a:chExt cx="226344" cy="184666"/>
          </a:xfrm>
        </p:grpSpPr>
        <p:sp>
          <p:nvSpPr>
            <p:cNvPr id="219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6</a:t>
              </a:r>
            </a:p>
          </p:txBody>
        </p:sp>
      </p:grpSp>
      <p:grpSp>
        <p:nvGrpSpPr>
          <p:cNvPr id="221" name="Group 81"/>
          <p:cNvGrpSpPr/>
          <p:nvPr/>
        </p:nvGrpSpPr>
        <p:grpSpPr>
          <a:xfrm>
            <a:off x="200846" y="6881803"/>
            <a:ext cx="226344" cy="184666"/>
            <a:chOff x="223873" y="1061238"/>
            <a:chExt cx="226344" cy="184666"/>
          </a:xfrm>
        </p:grpSpPr>
        <p:sp>
          <p:nvSpPr>
            <p:cNvPr id="222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7</a:t>
              </a:r>
            </a:p>
          </p:txBody>
        </p:sp>
      </p:grpSp>
      <p:grpSp>
        <p:nvGrpSpPr>
          <p:cNvPr id="224" name="Group 81"/>
          <p:cNvGrpSpPr/>
          <p:nvPr/>
        </p:nvGrpSpPr>
        <p:grpSpPr>
          <a:xfrm>
            <a:off x="3485479" y="6881803"/>
            <a:ext cx="229550" cy="184666"/>
            <a:chOff x="223873" y="1061238"/>
            <a:chExt cx="229550" cy="184666"/>
          </a:xfrm>
        </p:grpSpPr>
        <p:sp>
          <p:nvSpPr>
            <p:cNvPr id="225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23873" y="1061238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8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24" y="898993"/>
            <a:ext cx="1142923" cy="1066069"/>
          </a:xfrm>
          <a:prstGeom prst="rect">
            <a:avLst/>
          </a:prstGeom>
        </p:spPr>
      </p:pic>
      <p:sp>
        <p:nvSpPr>
          <p:cNvPr id="231" name="TextBox 230"/>
          <p:cNvSpPr txBox="1"/>
          <p:nvPr/>
        </p:nvSpPr>
        <p:spPr>
          <a:xfrm>
            <a:off x="4485755" y="2940355"/>
            <a:ext cx="246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factory produces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4328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tyres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a day.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tyres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will the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factory produce in 4 weeks?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29478" y="4974573"/>
            <a:ext cx="246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 tangerine garden</a:t>
            </a:r>
            <a:r>
              <a:rPr lang="uk-UA" sz="1200" dirty="0">
                <a:latin typeface="Sassoon Infant Std" charset="0"/>
                <a:ea typeface="Sassoon Infant Std" charset="0"/>
                <a:cs typeface="Sassoon Infant Std" charset="0"/>
              </a:rPr>
              <a:t> 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38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metres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by 56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metres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One square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metre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gives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on average 69 tangerines.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tangerines 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are on average in the garden?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3325397" y="4935993"/>
            <a:ext cx="2468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In each turn in a game you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can get at most 27 bonuses.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Each bonus is worth 3 points.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The game consists of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1515 turns.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What is the maximal number of points you can get in the game?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1044567" y="7068871"/>
            <a:ext cx="246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Master The Curriculum" pitchFamily="2" charset="0"/>
                <a:ea typeface="Sassoon Infant Std" charset="0"/>
                <a:cs typeface="Sassoon Infant Std" charset="0"/>
              </a:rPr>
              <a:t>A pizzeria 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makes 2324 pizzas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each week.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price of the pizza is £13.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much will the shop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make in 3 weeks?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7" y="7088397"/>
            <a:ext cx="1082018" cy="1067920"/>
          </a:xfrm>
          <a:prstGeom prst="rect">
            <a:avLst/>
          </a:prstGeom>
        </p:spPr>
      </p:pic>
      <p:sp>
        <p:nvSpPr>
          <p:cNvPr id="240" name="TextBox 239"/>
          <p:cNvSpPr txBox="1"/>
          <p:nvPr/>
        </p:nvSpPr>
        <p:spPr>
          <a:xfrm>
            <a:off x="4365517" y="7062658"/>
            <a:ext cx="246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sports company sells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on average 1859 balls weekly.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balls does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company sell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on average in a year?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59" y="7036701"/>
            <a:ext cx="1141273" cy="1067483"/>
          </a:xfrm>
          <a:prstGeom prst="rect">
            <a:avLst/>
          </a:prstGeom>
        </p:spPr>
      </p:pic>
      <p:grpSp>
        <p:nvGrpSpPr>
          <p:cNvPr id="102" name="Group 4"/>
          <p:cNvGrpSpPr/>
          <p:nvPr/>
        </p:nvGrpSpPr>
        <p:grpSpPr>
          <a:xfrm>
            <a:off x="1397763" y="161007"/>
            <a:ext cx="372302" cy="172042"/>
            <a:chOff x="957355" y="155558"/>
            <a:chExt cx="372302" cy="172042"/>
          </a:xfrm>
        </p:grpSpPr>
        <p:sp>
          <p:nvSpPr>
            <p:cNvPr id="103" name="5-Point Star 5"/>
            <p:cNvSpPr/>
            <p:nvPr/>
          </p:nvSpPr>
          <p:spPr>
            <a:xfrm>
              <a:off x="957355" y="155558"/>
              <a:ext cx="186151" cy="171411"/>
            </a:xfrm>
            <a:prstGeom prst="star5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104" name="5-Point Star 6"/>
            <p:cNvSpPr/>
            <p:nvPr/>
          </p:nvSpPr>
          <p:spPr>
            <a:xfrm>
              <a:off x="1143506" y="156189"/>
              <a:ext cx="186151" cy="171411"/>
            </a:xfrm>
            <a:prstGeom prst="star5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</p:grpSp>
      <p:sp>
        <p:nvSpPr>
          <p:cNvPr id="105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1292974" y="4237186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106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4555376" y="2236461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107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4550495" y="4227516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186401" y="2946895"/>
            <a:ext cx="246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train is moving with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speed of 32 m/s.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What is the distance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train moves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in 26 minutes?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9" y="3028495"/>
            <a:ext cx="1315835" cy="792717"/>
          </a:xfrm>
          <a:prstGeom prst="rect">
            <a:avLst/>
          </a:prstGeom>
        </p:spPr>
      </p:pic>
      <p:sp>
        <p:nvSpPr>
          <p:cNvPr id="110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1292974" y="6309466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111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4550495" y="6299796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112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1297855" y="8374919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113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4555376" y="8365249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70567" y="371725"/>
            <a:ext cx="3299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Solve the word problems. Show your working out.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62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5045815"/>
            <a:ext cx="1269529" cy="105677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88" y="5045815"/>
            <a:ext cx="1221559" cy="1146331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89" y="2783462"/>
            <a:ext cx="1423589" cy="127342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76" y="528372"/>
            <a:ext cx="1375789" cy="1724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5739" y="134917"/>
            <a:ext cx="63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66942" y="158438"/>
            <a:ext cx="17908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Multiply 4-digits by 2-digits</a:t>
            </a:r>
          </a:p>
        </p:txBody>
      </p:sp>
      <p:sp>
        <p:nvSpPr>
          <p:cNvPr id="2319" name="Rectangle 261"/>
          <p:cNvSpPr/>
          <p:nvPr/>
        </p:nvSpPr>
        <p:spPr>
          <a:xfrm>
            <a:off x="193215" y="683896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320" name="Rectangle 261"/>
          <p:cNvSpPr/>
          <p:nvPr/>
        </p:nvSpPr>
        <p:spPr>
          <a:xfrm>
            <a:off x="3477434" y="683896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324" name="Rectangle 261"/>
          <p:cNvSpPr/>
          <p:nvPr/>
        </p:nvSpPr>
        <p:spPr>
          <a:xfrm>
            <a:off x="193215" y="2763544"/>
            <a:ext cx="3189241" cy="197715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326" name="Rectangle 261"/>
          <p:cNvSpPr/>
          <p:nvPr/>
        </p:nvSpPr>
        <p:spPr>
          <a:xfrm>
            <a:off x="3477434" y="2766705"/>
            <a:ext cx="3189241" cy="196214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439" name="Rectangle 261"/>
          <p:cNvSpPr/>
          <p:nvPr/>
        </p:nvSpPr>
        <p:spPr>
          <a:xfrm>
            <a:off x="188928" y="4760070"/>
            <a:ext cx="3193528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441" name="Rectangle 261"/>
          <p:cNvSpPr/>
          <p:nvPr/>
        </p:nvSpPr>
        <p:spPr>
          <a:xfrm>
            <a:off x="192299" y="6842572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452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561454" y="2223313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2525" name="Rectangle 261"/>
          <p:cNvSpPr/>
          <p:nvPr/>
        </p:nvSpPr>
        <p:spPr>
          <a:xfrm>
            <a:off x="3475248" y="4752450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2526" name="Rectangle 261"/>
          <p:cNvSpPr/>
          <p:nvPr/>
        </p:nvSpPr>
        <p:spPr>
          <a:xfrm>
            <a:off x="3478619" y="6834952"/>
            <a:ext cx="3189241" cy="206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Master The Curriculum" pitchFamily="2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-16242" y="912205"/>
            <a:ext cx="246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There are 37 bookcases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in the library.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Each bookcase has 44 rows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with 65 books in the row.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books are in total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in the library?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3262253" y="911234"/>
            <a:ext cx="246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store sells boxes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with pens.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Each box has 4 parts with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16 pens in each part.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pens are in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1888 boxes?</a:t>
            </a:r>
          </a:p>
        </p:txBody>
      </p:sp>
      <p:grpSp>
        <p:nvGrpSpPr>
          <p:cNvPr id="201" name="Group 75"/>
          <p:cNvGrpSpPr/>
          <p:nvPr/>
        </p:nvGrpSpPr>
        <p:grpSpPr>
          <a:xfrm>
            <a:off x="193215" y="735979"/>
            <a:ext cx="215123" cy="184666"/>
            <a:chOff x="223873" y="1061238"/>
            <a:chExt cx="215123" cy="184666"/>
          </a:xfrm>
        </p:grpSpPr>
        <p:sp>
          <p:nvSpPr>
            <p:cNvPr id="202" name="Oval 76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23873" y="1061238"/>
              <a:ext cx="2151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04" name="Group 81"/>
          <p:cNvGrpSpPr/>
          <p:nvPr/>
        </p:nvGrpSpPr>
        <p:grpSpPr>
          <a:xfrm>
            <a:off x="3482704" y="739324"/>
            <a:ext cx="226344" cy="184666"/>
            <a:chOff x="223873" y="1061238"/>
            <a:chExt cx="226344" cy="184666"/>
          </a:xfrm>
        </p:grpSpPr>
        <p:sp>
          <p:nvSpPr>
            <p:cNvPr id="205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2</a:t>
              </a:r>
            </a:p>
          </p:txBody>
        </p:sp>
      </p:grpSp>
      <p:grpSp>
        <p:nvGrpSpPr>
          <p:cNvPr id="207" name="Group 81"/>
          <p:cNvGrpSpPr/>
          <p:nvPr/>
        </p:nvGrpSpPr>
        <p:grpSpPr>
          <a:xfrm>
            <a:off x="193616" y="2820743"/>
            <a:ext cx="226344" cy="184666"/>
            <a:chOff x="223873" y="1061238"/>
            <a:chExt cx="226344" cy="184666"/>
          </a:xfrm>
        </p:grpSpPr>
        <p:sp>
          <p:nvSpPr>
            <p:cNvPr id="208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3</a:t>
              </a:r>
            </a:p>
          </p:txBody>
        </p:sp>
      </p:grpSp>
      <p:grpSp>
        <p:nvGrpSpPr>
          <p:cNvPr id="210" name="Group 81"/>
          <p:cNvGrpSpPr/>
          <p:nvPr/>
        </p:nvGrpSpPr>
        <p:grpSpPr>
          <a:xfrm>
            <a:off x="3485078" y="2823773"/>
            <a:ext cx="226344" cy="184666"/>
            <a:chOff x="223873" y="1061238"/>
            <a:chExt cx="226344" cy="184666"/>
          </a:xfrm>
        </p:grpSpPr>
        <p:sp>
          <p:nvSpPr>
            <p:cNvPr id="211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4</a:t>
              </a:r>
            </a:p>
          </p:txBody>
        </p:sp>
      </p:grpSp>
      <p:grpSp>
        <p:nvGrpSpPr>
          <p:cNvPr id="215" name="Group 81"/>
          <p:cNvGrpSpPr/>
          <p:nvPr/>
        </p:nvGrpSpPr>
        <p:grpSpPr>
          <a:xfrm>
            <a:off x="200846" y="4818993"/>
            <a:ext cx="229550" cy="184666"/>
            <a:chOff x="223873" y="1061238"/>
            <a:chExt cx="229550" cy="184666"/>
          </a:xfrm>
        </p:grpSpPr>
        <p:sp>
          <p:nvSpPr>
            <p:cNvPr id="216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23873" y="1061238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5</a:t>
              </a:r>
            </a:p>
          </p:txBody>
        </p:sp>
      </p:grpSp>
      <p:grpSp>
        <p:nvGrpSpPr>
          <p:cNvPr id="218" name="Group 81"/>
          <p:cNvGrpSpPr/>
          <p:nvPr/>
        </p:nvGrpSpPr>
        <p:grpSpPr>
          <a:xfrm>
            <a:off x="3485479" y="4815607"/>
            <a:ext cx="226344" cy="184666"/>
            <a:chOff x="223873" y="1061238"/>
            <a:chExt cx="226344" cy="184666"/>
          </a:xfrm>
        </p:grpSpPr>
        <p:sp>
          <p:nvSpPr>
            <p:cNvPr id="219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6</a:t>
              </a:r>
            </a:p>
          </p:txBody>
        </p:sp>
      </p:grpSp>
      <p:grpSp>
        <p:nvGrpSpPr>
          <p:cNvPr id="221" name="Group 81"/>
          <p:cNvGrpSpPr/>
          <p:nvPr/>
        </p:nvGrpSpPr>
        <p:grpSpPr>
          <a:xfrm>
            <a:off x="200846" y="6881803"/>
            <a:ext cx="226344" cy="184666"/>
            <a:chOff x="223873" y="1061238"/>
            <a:chExt cx="226344" cy="184666"/>
          </a:xfrm>
        </p:grpSpPr>
        <p:sp>
          <p:nvSpPr>
            <p:cNvPr id="222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7</a:t>
              </a:r>
            </a:p>
          </p:txBody>
        </p:sp>
      </p:grpSp>
      <p:grpSp>
        <p:nvGrpSpPr>
          <p:cNvPr id="224" name="Group 81"/>
          <p:cNvGrpSpPr/>
          <p:nvPr/>
        </p:nvGrpSpPr>
        <p:grpSpPr>
          <a:xfrm>
            <a:off x="3485479" y="6881803"/>
            <a:ext cx="229550" cy="184666"/>
            <a:chOff x="223873" y="1061238"/>
            <a:chExt cx="229550" cy="184666"/>
          </a:xfrm>
        </p:grpSpPr>
        <p:sp>
          <p:nvSpPr>
            <p:cNvPr id="225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23873" y="1061238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8</a:t>
              </a:r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4365517" y="7062658"/>
            <a:ext cx="246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sports company sells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on average 1859 balls weekly.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balls does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company sell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on average in a year?</a:t>
            </a:r>
          </a:p>
        </p:txBody>
      </p:sp>
      <p:grpSp>
        <p:nvGrpSpPr>
          <p:cNvPr id="102" name="Group 4"/>
          <p:cNvGrpSpPr/>
          <p:nvPr/>
        </p:nvGrpSpPr>
        <p:grpSpPr>
          <a:xfrm>
            <a:off x="1397763" y="161007"/>
            <a:ext cx="372302" cy="172042"/>
            <a:chOff x="957355" y="155558"/>
            <a:chExt cx="372302" cy="172042"/>
          </a:xfrm>
        </p:grpSpPr>
        <p:sp>
          <p:nvSpPr>
            <p:cNvPr id="103" name="5-Point Star 5"/>
            <p:cNvSpPr/>
            <p:nvPr/>
          </p:nvSpPr>
          <p:spPr>
            <a:xfrm>
              <a:off x="957355" y="155558"/>
              <a:ext cx="186151" cy="171411"/>
            </a:xfrm>
            <a:prstGeom prst="star5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104" name="5-Point Star 6"/>
            <p:cNvSpPr/>
            <p:nvPr/>
          </p:nvSpPr>
          <p:spPr>
            <a:xfrm>
              <a:off x="1143506" y="156189"/>
              <a:ext cx="186151" cy="171411"/>
            </a:xfrm>
            <a:prstGeom prst="star5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</p:grpSp>
      <p:sp>
        <p:nvSpPr>
          <p:cNvPr id="105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1989699" y="4214754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106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3910559" y="2214994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107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5252439" y="4218822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186401" y="2946895"/>
            <a:ext cx="246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train is moving with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speed of 32 m/s.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What is the distance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train moves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in 26 minutes?</a:t>
            </a:r>
          </a:p>
        </p:txBody>
      </p:sp>
      <p:sp>
        <p:nvSpPr>
          <p:cNvPr id="110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539494" y="6294164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111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3884613" y="6299796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112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1978787" y="8381984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113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5255872" y="8385955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37472" y="84978"/>
            <a:ext cx="97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1860090" y="2244972"/>
                <a:ext cx="150500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37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44=1628 rows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1628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65=105820 books</a:t>
                </a:r>
              </a:p>
              <a:p>
                <a:endParaRPr lang="en-US" sz="1200" dirty="0">
                  <a:solidFill>
                    <a:srgbClr val="FF0000"/>
                  </a:solidFill>
                  <a:latin typeface="Master The Curriculum" pitchFamily="2" charset="0"/>
                  <a:ea typeface="Sassoon Infant Std" charset="0"/>
                  <a:cs typeface="Sassoon Infant Std" charset="0"/>
                </a:endParaRPr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090" y="2244972"/>
                <a:ext cx="1505007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кутник 74"/>
              <p:cNvSpPr/>
              <p:nvPr/>
            </p:nvSpPr>
            <p:spPr>
              <a:xfrm>
                <a:off x="5178229" y="2241727"/>
                <a:ext cx="148626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1000" dirty="0">
                    <a:solidFill>
                      <a:srgbClr val="FF0000"/>
                    </a:solidFill>
                    <a:latin typeface="Sassoon Infant Std" panose="020B0503020103030203" pitchFamily="34" charset="0"/>
                    <a:ea typeface="Sassoon Infant Std" charset="0"/>
                    <a:cs typeface="Sassoon Infant Std" charset="0"/>
                  </a:rPr>
                  <a:t>16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4=6</a:t>
                </a:r>
                <a:r>
                  <a:rPr lang="uk-UA" sz="1000" dirty="0">
                    <a:solidFill>
                      <a:srgbClr val="FF0000"/>
                    </a:solidFill>
                    <a:latin typeface="Sassoon Infant Std" panose="020B0503020103030203" pitchFamily="34" charset="0"/>
                    <a:ea typeface="Sassoon Infant Std" charset="0"/>
                    <a:cs typeface="Sassoon Infant Std" charset="0"/>
                  </a:rPr>
                  <a:t>4</a:t>
                </a:r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 pens in box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1888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64=120832 books</a:t>
                </a:r>
              </a:p>
              <a:p>
                <a:endParaRPr lang="en-US" sz="1200" dirty="0">
                  <a:solidFill>
                    <a:srgbClr val="FF0000"/>
                  </a:solidFill>
                  <a:latin typeface="Master The Curriculum" pitchFamily="2" charset="0"/>
                  <a:ea typeface="Sassoon Infant Std" charset="0"/>
                  <a:cs typeface="Sassoon Infant Std" charset="0"/>
                </a:endParaRPr>
              </a:p>
            </p:txBody>
          </p:sp>
        </mc:Choice>
        <mc:Fallback xmlns="">
          <p:sp>
            <p:nvSpPr>
              <p:cNvPr id="75" name="Прямокут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229" y="2241727"/>
                <a:ext cx="1486260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104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кутник 77"/>
              <p:cNvSpPr/>
              <p:nvPr/>
            </p:nvSpPr>
            <p:spPr>
              <a:xfrm>
                <a:off x="230615" y="4214754"/>
                <a:ext cx="15362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26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60=1560 seconds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1560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32=49920 distance</a:t>
                </a:r>
              </a:p>
              <a:p>
                <a:endParaRPr lang="en-US" sz="1200" dirty="0">
                  <a:solidFill>
                    <a:srgbClr val="FF0000"/>
                  </a:solidFill>
                  <a:latin typeface="Master The Curriculum" pitchFamily="2" charset="0"/>
                  <a:ea typeface="Sassoon Infant Std" charset="0"/>
                  <a:cs typeface="Sassoon Infant Std" charset="0"/>
                </a:endParaRPr>
              </a:p>
            </p:txBody>
          </p:sp>
        </mc:Choice>
        <mc:Fallback xmlns="">
          <p:sp>
            <p:nvSpPr>
              <p:cNvPr id="78" name="Прямокут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15" y="4214754"/>
                <a:ext cx="1536248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кутник 78"/>
              <p:cNvSpPr/>
              <p:nvPr/>
            </p:nvSpPr>
            <p:spPr>
              <a:xfrm>
                <a:off x="3505261" y="4252432"/>
                <a:ext cx="159326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4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7=28 days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4328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28=121184 produce</a:t>
                </a:r>
              </a:p>
              <a:p>
                <a:endParaRPr lang="en-US" sz="1200" dirty="0">
                  <a:solidFill>
                    <a:srgbClr val="FF0000"/>
                  </a:solidFill>
                  <a:latin typeface="Master The Curriculum" pitchFamily="2" charset="0"/>
                  <a:ea typeface="Sassoon Infant Std" charset="0"/>
                  <a:cs typeface="Sassoon Infant Std" charset="0"/>
                </a:endParaRPr>
              </a:p>
            </p:txBody>
          </p:sp>
        </mc:Choice>
        <mc:Fallback xmlns="">
          <p:sp>
            <p:nvSpPr>
              <p:cNvPr id="79" name="Прямокут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61" y="4252432"/>
                <a:ext cx="1593262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кутник 80"/>
              <p:cNvSpPr/>
              <p:nvPr/>
            </p:nvSpPr>
            <p:spPr>
              <a:xfrm>
                <a:off x="1609603" y="6303599"/>
                <a:ext cx="17554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38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56=2128 area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2128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69=146832 tangerines</a:t>
                </a:r>
                <a:endParaRPr lang="en-US" sz="1200" dirty="0">
                  <a:solidFill>
                    <a:srgbClr val="FF0000"/>
                  </a:solidFill>
                  <a:latin typeface="Master The Curriculum" pitchFamily="2" charset="0"/>
                  <a:ea typeface="Sassoon Infant Std" charset="0"/>
                  <a:cs typeface="Sassoon Infant Std" charset="0"/>
                </a:endParaRPr>
              </a:p>
            </p:txBody>
          </p:sp>
        </mc:Choice>
        <mc:Fallback xmlns="">
          <p:sp>
            <p:nvSpPr>
              <p:cNvPr id="81" name="Прямокут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03" y="6303599"/>
                <a:ext cx="1755494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кутник 81"/>
              <p:cNvSpPr/>
              <p:nvPr/>
            </p:nvSpPr>
            <p:spPr>
              <a:xfrm>
                <a:off x="4962811" y="6241184"/>
                <a:ext cx="170167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27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3=81 points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1515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81=122715 maximal number of points</a:t>
                </a:r>
                <a:endParaRPr lang="en-US" sz="1200" dirty="0">
                  <a:solidFill>
                    <a:srgbClr val="FF0000"/>
                  </a:solidFill>
                  <a:latin typeface="Master The Curriculum" pitchFamily="2" charset="0"/>
                  <a:ea typeface="Sassoon Infant Std" charset="0"/>
                  <a:cs typeface="Sassoon Infant Std" charset="0"/>
                </a:endParaRPr>
              </a:p>
            </p:txBody>
          </p:sp>
        </mc:Choice>
        <mc:Fallback xmlns="">
          <p:sp>
            <p:nvSpPr>
              <p:cNvPr id="82" name="Прямокут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811" y="6241184"/>
                <a:ext cx="1701678" cy="553998"/>
              </a:xfrm>
              <a:prstGeom prst="rect">
                <a:avLst/>
              </a:prstGeom>
              <a:blipFill rotWithShape="0">
                <a:blip r:embed="rId13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кутник 82"/>
              <p:cNvSpPr/>
              <p:nvPr/>
            </p:nvSpPr>
            <p:spPr>
              <a:xfrm>
                <a:off x="272760" y="8175788"/>
                <a:ext cx="174337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2324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3=6972 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make pizzas in 3 weeks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6972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£13=90636 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earn in 3 weeks</a:t>
                </a:r>
                <a:endParaRPr lang="en-US" sz="1200" dirty="0">
                  <a:solidFill>
                    <a:srgbClr val="FF0000"/>
                  </a:solidFill>
                  <a:latin typeface="Master The Curriculum" pitchFamily="2" charset="0"/>
                  <a:ea typeface="Sassoon Infant Std" charset="0"/>
                  <a:cs typeface="Sassoon Infant Std" charset="0"/>
                </a:endParaRPr>
              </a:p>
            </p:txBody>
          </p:sp>
        </mc:Choice>
        <mc:Fallback xmlns="">
          <p:sp>
            <p:nvSpPr>
              <p:cNvPr id="83" name="Прямокут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0" y="8175788"/>
                <a:ext cx="1743376" cy="707886"/>
              </a:xfrm>
              <a:prstGeom prst="rect">
                <a:avLst/>
              </a:prstGeom>
              <a:blipFill rotWithShape="0">
                <a:blip r:embed="rId14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кутник 83"/>
              <p:cNvSpPr/>
              <p:nvPr/>
            </p:nvSpPr>
            <p:spPr>
              <a:xfrm>
                <a:off x="3491189" y="8397704"/>
                <a:ext cx="20815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There are 52 weeks in a year,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1859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52=96668 balls</a:t>
                </a:r>
                <a:endParaRPr lang="en-US" sz="1200" dirty="0">
                  <a:solidFill>
                    <a:srgbClr val="FF0000"/>
                  </a:solidFill>
                  <a:latin typeface="Master The Curriculum" pitchFamily="2" charset="0"/>
                  <a:ea typeface="Sassoon Infant Std" charset="0"/>
                  <a:cs typeface="Sassoon Infant Std" charset="0"/>
                </a:endParaRPr>
              </a:p>
            </p:txBody>
          </p:sp>
        </mc:Choice>
        <mc:Fallback xmlns="">
          <p:sp>
            <p:nvSpPr>
              <p:cNvPr id="84" name="Прямокут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189" y="8397704"/>
                <a:ext cx="2081519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Рисунок 8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24" y="898993"/>
            <a:ext cx="1142923" cy="1066069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9" y="3028495"/>
            <a:ext cx="1315835" cy="79271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7" y="7088397"/>
            <a:ext cx="1082018" cy="1067920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4485755" y="2940355"/>
            <a:ext cx="246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factory produces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4328 </a:t>
            </a:r>
            <a:r>
              <a:rPr lang="en-US" sz="1200">
                <a:latin typeface="Master The Curriculum" pitchFamily="2" charset="0"/>
                <a:ea typeface="Sassoon Infant Std" charset="0"/>
                <a:cs typeface="Sassoon Infant Std" charset="0"/>
              </a:rPr>
              <a:t>tyres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a day.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tyres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will the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factory produce in 4 weeks?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478" y="4974573"/>
            <a:ext cx="246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 tangerine garden</a:t>
            </a:r>
            <a:r>
              <a:rPr lang="uk-UA" sz="1200" dirty="0">
                <a:latin typeface="Sassoon Infant Std" charset="0"/>
                <a:ea typeface="Sassoon Infant Std" charset="0"/>
                <a:cs typeface="Sassoon Infant Std" charset="0"/>
              </a:rPr>
              <a:t> 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38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metres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by 56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metres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One square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metre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gives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on average 69 tangerines.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tangerines  </a:t>
            </a:r>
          </a:p>
          <a:p>
            <a:pPr algn="ctr"/>
            <a:r>
              <a:rPr lang="en-US" sz="1200">
                <a:latin typeface="Master The Curriculum" pitchFamily="2" charset="0"/>
                <a:ea typeface="Sassoon Infant Std" charset="0"/>
                <a:cs typeface="Sassoon Infant Std" charset="0"/>
              </a:rPr>
              <a:t>are on 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average in the garden?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325397" y="4935993"/>
            <a:ext cx="2468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In each turn in a game you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can get at most 27 bonuses.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Each bonus is worth 3 points.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The game consists of </a:t>
            </a:r>
          </a:p>
          <a:p>
            <a:pPr algn="ctr"/>
            <a:r>
              <a:rPr lang="en-US" sz="1200">
                <a:latin typeface="Master The Curriculum" pitchFamily="2" charset="0"/>
                <a:ea typeface="Sassoon Infant Std" charset="0"/>
                <a:cs typeface="Sassoon Infant Std" charset="0"/>
              </a:rPr>
              <a:t>1515 turns.</a:t>
            </a:r>
            <a:endParaRPr lang="en-US" sz="12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What is the maximal number of points you can get in the game?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44567" y="7068871"/>
            <a:ext cx="246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Master The Curriculum" pitchFamily="2" charset="0"/>
                <a:ea typeface="Sassoon Infant Std" charset="0"/>
                <a:cs typeface="Sassoon Infant Std" charset="0"/>
              </a:rPr>
              <a:t>A pizzeria 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makes 2324 pizzas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each week.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price of the pizza is £13.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much will the shop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make in 3 weeks?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770567" y="371725"/>
            <a:ext cx="3299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Solve the word problems. Show your working out.</a:t>
            </a:r>
          </a:p>
        </p:txBody>
      </p:sp>
      <p:pic>
        <p:nvPicPr>
          <p:cNvPr id="98" name="Рисунок 20">
            <a:extLst>
              <a:ext uri="{FF2B5EF4-FFF2-40B4-BE49-F238E27FC236}">
                <a16:creationId xmlns:a16="http://schemas.microsoft.com/office/drawing/2014/main" id="{AD32314E-379B-3A49-ADBB-828432A672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59" y="7036701"/>
            <a:ext cx="1141273" cy="1067483"/>
          </a:xfrm>
          <a:prstGeom prst="rect">
            <a:avLst/>
          </a:prstGeom>
        </p:spPr>
      </p:pic>
      <p:sp>
        <p:nvSpPr>
          <p:cNvPr id="92" name="Прямокутник 104"/>
          <p:cNvSpPr/>
          <p:nvPr/>
        </p:nvSpPr>
        <p:spPr>
          <a:xfrm>
            <a:off x="600136" y="2241727"/>
            <a:ext cx="946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105820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99" name="Прямокутник 104"/>
          <p:cNvSpPr/>
          <p:nvPr/>
        </p:nvSpPr>
        <p:spPr>
          <a:xfrm>
            <a:off x="3948812" y="2240788"/>
            <a:ext cx="930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120832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00" name="Прямокутник 104"/>
          <p:cNvSpPr/>
          <p:nvPr/>
        </p:nvSpPr>
        <p:spPr>
          <a:xfrm>
            <a:off x="2072396" y="4258247"/>
            <a:ext cx="829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49920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01" name="Прямокутник 104"/>
          <p:cNvSpPr/>
          <p:nvPr/>
        </p:nvSpPr>
        <p:spPr>
          <a:xfrm>
            <a:off x="5351920" y="4258247"/>
            <a:ext cx="839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121184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09" name="Прямокутник 104"/>
          <p:cNvSpPr/>
          <p:nvPr/>
        </p:nvSpPr>
        <p:spPr>
          <a:xfrm>
            <a:off x="635531" y="6333517"/>
            <a:ext cx="911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146832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14" name="Прямокутник 104"/>
          <p:cNvSpPr/>
          <p:nvPr/>
        </p:nvSpPr>
        <p:spPr>
          <a:xfrm>
            <a:off x="3974476" y="6333517"/>
            <a:ext cx="859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122715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15" name="Прямокутник 104"/>
          <p:cNvSpPr/>
          <p:nvPr/>
        </p:nvSpPr>
        <p:spPr>
          <a:xfrm>
            <a:off x="2090078" y="8408070"/>
            <a:ext cx="837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90636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16" name="Прямокутник 104"/>
          <p:cNvSpPr/>
          <p:nvPr/>
        </p:nvSpPr>
        <p:spPr>
          <a:xfrm>
            <a:off x="5394960" y="8395563"/>
            <a:ext cx="82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96668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51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14" y="3427806"/>
            <a:ext cx="1423589" cy="127342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5" y="3666293"/>
            <a:ext cx="991091" cy="978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5739" y="134917"/>
            <a:ext cx="63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66942" y="158438"/>
            <a:ext cx="17908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Multiply 3-digits by 2-digits</a:t>
            </a:r>
          </a:p>
        </p:txBody>
      </p:sp>
      <p:grpSp>
        <p:nvGrpSpPr>
          <p:cNvPr id="640" name="Group 4"/>
          <p:cNvGrpSpPr/>
          <p:nvPr/>
        </p:nvGrpSpPr>
        <p:grpSpPr>
          <a:xfrm>
            <a:off x="1448633" y="160494"/>
            <a:ext cx="372302" cy="172042"/>
            <a:chOff x="957355" y="155558"/>
            <a:chExt cx="372302" cy="172042"/>
          </a:xfrm>
        </p:grpSpPr>
        <p:sp>
          <p:nvSpPr>
            <p:cNvPr id="643" name="5-Point Star 5"/>
            <p:cNvSpPr/>
            <p:nvPr/>
          </p:nvSpPr>
          <p:spPr>
            <a:xfrm>
              <a:off x="957355" y="155558"/>
              <a:ext cx="186151" cy="171411"/>
            </a:xfrm>
            <a:prstGeom prst="star5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644" name="5-Point Star 6"/>
            <p:cNvSpPr/>
            <p:nvPr/>
          </p:nvSpPr>
          <p:spPr>
            <a:xfrm>
              <a:off x="1143506" y="156189"/>
              <a:ext cx="186151" cy="171411"/>
            </a:xfrm>
            <a:prstGeom prst="star5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</p:grpSp>
      <p:sp>
        <p:nvSpPr>
          <p:cNvPr id="645" name="5-Point Star 4586"/>
          <p:cNvSpPr/>
          <p:nvPr/>
        </p:nvSpPr>
        <p:spPr>
          <a:xfrm>
            <a:off x="1823101" y="161752"/>
            <a:ext cx="186151" cy="171411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3" name="Rectangle 4"/>
          <p:cNvSpPr/>
          <p:nvPr/>
        </p:nvSpPr>
        <p:spPr>
          <a:xfrm>
            <a:off x="3507119" y="4839911"/>
            <a:ext cx="3147647" cy="19089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4" name="Rectangle 4"/>
          <p:cNvSpPr/>
          <p:nvPr/>
        </p:nvSpPr>
        <p:spPr>
          <a:xfrm>
            <a:off x="224587" y="4839911"/>
            <a:ext cx="3147647" cy="19089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5" name="Rectangle 4"/>
          <p:cNvSpPr/>
          <p:nvPr/>
        </p:nvSpPr>
        <p:spPr>
          <a:xfrm>
            <a:off x="3507119" y="2777009"/>
            <a:ext cx="3147647" cy="19089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6" name="Rectangle 4"/>
          <p:cNvSpPr/>
          <p:nvPr/>
        </p:nvSpPr>
        <p:spPr>
          <a:xfrm>
            <a:off x="224587" y="2777009"/>
            <a:ext cx="3147647" cy="19089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7" name="Rectangle 4"/>
          <p:cNvSpPr/>
          <p:nvPr/>
        </p:nvSpPr>
        <p:spPr>
          <a:xfrm>
            <a:off x="3507119" y="723420"/>
            <a:ext cx="3147647" cy="19089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8" name="Rectangle 4"/>
          <p:cNvSpPr/>
          <p:nvPr/>
        </p:nvSpPr>
        <p:spPr>
          <a:xfrm>
            <a:off x="224587" y="723420"/>
            <a:ext cx="3147647" cy="19089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4587" y="859084"/>
            <a:ext cx="313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theatre ticket price is £14 for adults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and £11 for children.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much will the theatre earn on selling 1145 tickets for adults and 2238 tickets for children?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7" y="1645689"/>
            <a:ext cx="1368061" cy="1035893"/>
          </a:xfrm>
          <a:prstGeom prst="rect">
            <a:avLst/>
          </a:prstGeom>
        </p:spPr>
      </p:pic>
      <p:sp>
        <p:nvSpPr>
          <p:cNvPr id="43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2246273" y="2093351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grpSp>
        <p:nvGrpSpPr>
          <p:cNvPr id="45" name="Group 81"/>
          <p:cNvGrpSpPr/>
          <p:nvPr/>
        </p:nvGrpSpPr>
        <p:grpSpPr>
          <a:xfrm>
            <a:off x="216476" y="2820743"/>
            <a:ext cx="226344" cy="184666"/>
            <a:chOff x="223873" y="1061238"/>
            <a:chExt cx="226344" cy="184666"/>
          </a:xfrm>
        </p:grpSpPr>
        <p:sp>
          <p:nvSpPr>
            <p:cNvPr id="46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3</a:t>
              </a:r>
            </a:p>
          </p:txBody>
        </p:sp>
      </p:grpSp>
      <p:grpSp>
        <p:nvGrpSpPr>
          <p:cNvPr id="48" name="Group 81"/>
          <p:cNvGrpSpPr/>
          <p:nvPr/>
        </p:nvGrpSpPr>
        <p:grpSpPr>
          <a:xfrm>
            <a:off x="219742" y="761813"/>
            <a:ext cx="215123" cy="184666"/>
            <a:chOff x="223873" y="1061238"/>
            <a:chExt cx="215123" cy="184666"/>
          </a:xfrm>
        </p:grpSpPr>
        <p:sp>
          <p:nvSpPr>
            <p:cNvPr id="49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3873" y="1061238"/>
              <a:ext cx="2151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1" name="Group 81"/>
          <p:cNvGrpSpPr/>
          <p:nvPr/>
        </p:nvGrpSpPr>
        <p:grpSpPr>
          <a:xfrm>
            <a:off x="3517514" y="763506"/>
            <a:ext cx="226344" cy="184666"/>
            <a:chOff x="223873" y="1061238"/>
            <a:chExt cx="226344" cy="184666"/>
          </a:xfrm>
        </p:grpSpPr>
        <p:sp>
          <p:nvSpPr>
            <p:cNvPr id="52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2</a:t>
              </a:r>
            </a:p>
          </p:txBody>
        </p:sp>
      </p:grpSp>
      <p:grpSp>
        <p:nvGrpSpPr>
          <p:cNvPr id="54" name="Group 81"/>
          <p:cNvGrpSpPr/>
          <p:nvPr/>
        </p:nvGrpSpPr>
        <p:grpSpPr>
          <a:xfrm>
            <a:off x="3510057" y="2821449"/>
            <a:ext cx="226344" cy="184666"/>
            <a:chOff x="223873" y="1061238"/>
            <a:chExt cx="226344" cy="184666"/>
          </a:xfrm>
        </p:grpSpPr>
        <p:sp>
          <p:nvSpPr>
            <p:cNvPr id="55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4</a:t>
              </a:r>
            </a:p>
          </p:txBody>
        </p:sp>
      </p:grpSp>
      <p:sp>
        <p:nvSpPr>
          <p:cNvPr id="57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5525094" y="2099883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58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2246273" y="4154498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59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5525094" y="4161030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grpSp>
        <p:nvGrpSpPr>
          <p:cNvPr id="60" name="Group 81"/>
          <p:cNvGrpSpPr/>
          <p:nvPr/>
        </p:nvGrpSpPr>
        <p:grpSpPr>
          <a:xfrm>
            <a:off x="216476" y="4890082"/>
            <a:ext cx="229550" cy="184666"/>
            <a:chOff x="223873" y="1061238"/>
            <a:chExt cx="229550" cy="184666"/>
          </a:xfrm>
        </p:grpSpPr>
        <p:sp>
          <p:nvSpPr>
            <p:cNvPr id="61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23873" y="1061238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5</a:t>
              </a:r>
            </a:p>
          </p:txBody>
        </p:sp>
      </p:grpSp>
      <p:grpSp>
        <p:nvGrpSpPr>
          <p:cNvPr id="63" name="Group 81"/>
          <p:cNvGrpSpPr/>
          <p:nvPr/>
        </p:nvGrpSpPr>
        <p:grpSpPr>
          <a:xfrm>
            <a:off x="3510057" y="4890788"/>
            <a:ext cx="226344" cy="184666"/>
            <a:chOff x="223873" y="1061238"/>
            <a:chExt cx="226344" cy="184666"/>
          </a:xfrm>
        </p:grpSpPr>
        <p:sp>
          <p:nvSpPr>
            <p:cNvPr id="64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6</a:t>
              </a:r>
            </a:p>
          </p:txBody>
        </p:sp>
      </p:grpSp>
      <p:sp>
        <p:nvSpPr>
          <p:cNvPr id="67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3833165" y="6250970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grpSp>
        <p:nvGrpSpPr>
          <p:cNvPr id="68" name="Group 81"/>
          <p:cNvGrpSpPr/>
          <p:nvPr/>
        </p:nvGrpSpPr>
        <p:grpSpPr>
          <a:xfrm>
            <a:off x="1279876" y="6942122"/>
            <a:ext cx="226344" cy="184666"/>
            <a:chOff x="223873" y="1061238"/>
            <a:chExt cx="226344" cy="184666"/>
          </a:xfrm>
        </p:grpSpPr>
        <p:sp>
          <p:nvSpPr>
            <p:cNvPr id="69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7</a:t>
              </a:r>
            </a:p>
          </p:txBody>
        </p:sp>
      </p:grpSp>
      <p:sp>
        <p:nvSpPr>
          <p:cNvPr id="74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612347" y="6249175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10057" y="858089"/>
            <a:ext cx="3144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train is moving 34 minutes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with the speed of 32 m/s and 45 minutes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with the speed of 28m/s.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What is the distance the train moves in total?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21" y="1759199"/>
            <a:ext cx="1315835" cy="792717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24587" y="2871992"/>
            <a:ext cx="313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pizzaiolo can make 2228 large pizzas or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3872 small pizzas each week.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price of large pizza is £18 and the price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of small pizza is £12.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271217" y="3591791"/>
            <a:ext cx="2086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What pizza is more profitable for the pizzaiola to make?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07118" y="2871991"/>
            <a:ext cx="314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factory produces 4132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tyres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a day and sells them for £13 per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much will the factory earn on selling all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4732620" y="3412102"/>
            <a:ext cx="1821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Master The Curriculum" pitchFamily="2" charset="0"/>
              </a:rPr>
              <a:t>tyres</a:t>
            </a:r>
            <a:r>
              <a:rPr lang="en-US" sz="1200" dirty="0">
                <a:latin typeface="Master The Curriculum" pitchFamily="2" charset="0"/>
              </a:rPr>
              <a:t> produced in 1 week?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573052" y="4992348"/>
            <a:ext cx="2271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27 rabbits = 1 sheep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14 sheep = 1 pig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10 pigs = 1 cow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2 cows = 1 horse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rabbits will 11 horses equal?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83" y="5623130"/>
            <a:ext cx="840095" cy="1049074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24021" y="4940915"/>
            <a:ext cx="3138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Pamela can run 15 miles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in 1 hour 22 minutes.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long in seconds will it take her to run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165 miles?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770567" y="371725"/>
            <a:ext cx="3299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Solve the word problems. Show your working out.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6368" y="5763393"/>
            <a:ext cx="913607" cy="858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88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25739" y="134917"/>
            <a:ext cx="63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66942" y="158438"/>
            <a:ext cx="17908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Multiply 3-digits by 2-digits</a:t>
            </a:r>
          </a:p>
        </p:txBody>
      </p:sp>
      <p:grpSp>
        <p:nvGrpSpPr>
          <p:cNvPr id="640" name="Group 4"/>
          <p:cNvGrpSpPr/>
          <p:nvPr/>
        </p:nvGrpSpPr>
        <p:grpSpPr>
          <a:xfrm>
            <a:off x="1448633" y="160494"/>
            <a:ext cx="372302" cy="172042"/>
            <a:chOff x="957355" y="155558"/>
            <a:chExt cx="372302" cy="172042"/>
          </a:xfrm>
        </p:grpSpPr>
        <p:sp>
          <p:nvSpPr>
            <p:cNvPr id="643" name="5-Point Star 5"/>
            <p:cNvSpPr/>
            <p:nvPr/>
          </p:nvSpPr>
          <p:spPr>
            <a:xfrm>
              <a:off x="957355" y="155558"/>
              <a:ext cx="186151" cy="171411"/>
            </a:xfrm>
            <a:prstGeom prst="star5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644" name="5-Point Star 6"/>
            <p:cNvSpPr/>
            <p:nvPr/>
          </p:nvSpPr>
          <p:spPr>
            <a:xfrm>
              <a:off x="1143506" y="156189"/>
              <a:ext cx="186151" cy="171411"/>
            </a:xfrm>
            <a:prstGeom prst="star5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</p:grpSp>
      <p:sp>
        <p:nvSpPr>
          <p:cNvPr id="645" name="5-Point Star 4586"/>
          <p:cNvSpPr/>
          <p:nvPr/>
        </p:nvSpPr>
        <p:spPr>
          <a:xfrm>
            <a:off x="1823101" y="161752"/>
            <a:ext cx="186151" cy="171411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3" name="Rectangle 4"/>
          <p:cNvSpPr/>
          <p:nvPr/>
        </p:nvSpPr>
        <p:spPr>
          <a:xfrm>
            <a:off x="3507119" y="4839911"/>
            <a:ext cx="3147647" cy="19089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4" name="Rectangle 4"/>
          <p:cNvSpPr/>
          <p:nvPr/>
        </p:nvSpPr>
        <p:spPr>
          <a:xfrm>
            <a:off x="224587" y="4839911"/>
            <a:ext cx="3147647" cy="19089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5" name="Rectangle 4"/>
          <p:cNvSpPr/>
          <p:nvPr/>
        </p:nvSpPr>
        <p:spPr>
          <a:xfrm>
            <a:off x="3507119" y="2777009"/>
            <a:ext cx="3147647" cy="19089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6" name="Rectangle 4"/>
          <p:cNvSpPr/>
          <p:nvPr/>
        </p:nvSpPr>
        <p:spPr>
          <a:xfrm>
            <a:off x="224587" y="2777009"/>
            <a:ext cx="3147647" cy="19089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7" name="Rectangle 4"/>
          <p:cNvSpPr/>
          <p:nvPr/>
        </p:nvSpPr>
        <p:spPr>
          <a:xfrm>
            <a:off x="3507119" y="723420"/>
            <a:ext cx="3147647" cy="19089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8" name="Rectangle 4"/>
          <p:cNvSpPr/>
          <p:nvPr/>
        </p:nvSpPr>
        <p:spPr>
          <a:xfrm>
            <a:off x="224587" y="723420"/>
            <a:ext cx="3147647" cy="19089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43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2246273" y="2093351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grpSp>
        <p:nvGrpSpPr>
          <p:cNvPr id="45" name="Group 81"/>
          <p:cNvGrpSpPr/>
          <p:nvPr/>
        </p:nvGrpSpPr>
        <p:grpSpPr>
          <a:xfrm>
            <a:off x="216476" y="2820743"/>
            <a:ext cx="226344" cy="184666"/>
            <a:chOff x="223873" y="1061238"/>
            <a:chExt cx="226344" cy="184666"/>
          </a:xfrm>
        </p:grpSpPr>
        <p:sp>
          <p:nvSpPr>
            <p:cNvPr id="46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3</a:t>
              </a:r>
            </a:p>
          </p:txBody>
        </p:sp>
      </p:grpSp>
      <p:grpSp>
        <p:nvGrpSpPr>
          <p:cNvPr id="48" name="Group 81"/>
          <p:cNvGrpSpPr/>
          <p:nvPr/>
        </p:nvGrpSpPr>
        <p:grpSpPr>
          <a:xfrm>
            <a:off x="219742" y="761813"/>
            <a:ext cx="215123" cy="184666"/>
            <a:chOff x="223873" y="1061238"/>
            <a:chExt cx="215123" cy="184666"/>
          </a:xfrm>
        </p:grpSpPr>
        <p:sp>
          <p:nvSpPr>
            <p:cNvPr id="49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3873" y="1061238"/>
              <a:ext cx="2151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1" name="Group 81"/>
          <p:cNvGrpSpPr/>
          <p:nvPr/>
        </p:nvGrpSpPr>
        <p:grpSpPr>
          <a:xfrm>
            <a:off x="3517514" y="763506"/>
            <a:ext cx="226344" cy="184666"/>
            <a:chOff x="223873" y="1061238"/>
            <a:chExt cx="226344" cy="184666"/>
          </a:xfrm>
        </p:grpSpPr>
        <p:sp>
          <p:nvSpPr>
            <p:cNvPr id="52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2</a:t>
              </a:r>
            </a:p>
          </p:txBody>
        </p:sp>
      </p:grpSp>
      <p:grpSp>
        <p:nvGrpSpPr>
          <p:cNvPr id="54" name="Group 81"/>
          <p:cNvGrpSpPr/>
          <p:nvPr/>
        </p:nvGrpSpPr>
        <p:grpSpPr>
          <a:xfrm>
            <a:off x="3510057" y="2821449"/>
            <a:ext cx="226344" cy="184666"/>
            <a:chOff x="223873" y="1061238"/>
            <a:chExt cx="226344" cy="184666"/>
          </a:xfrm>
        </p:grpSpPr>
        <p:sp>
          <p:nvSpPr>
            <p:cNvPr id="55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4</a:t>
              </a:r>
            </a:p>
          </p:txBody>
        </p:sp>
      </p:grpSp>
      <p:sp>
        <p:nvSpPr>
          <p:cNvPr id="57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5525094" y="2099883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58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1871901" y="4129098"/>
            <a:ext cx="1413118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59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5525094" y="4161030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grpSp>
        <p:nvGrpSpPr>
          <p:cNvPr id="60" name="Group 81"/>
          <p:cNvGrpSpPr/>
          <p:nvPr/>
        </p:nvGrpSpPr>
        <p:grpSpPr>
          <a:xfrm>
            <a:off x="216476" y="4890082"/>
            <a:ext cx="229550" cy="184666"/>
            <a:chOff x="223873" y="1061238"/>
            <a:chExt cx="229550" cy="184666"/>
          </a:xfrm>
        </p:grpSpPr>
        <p:sp>
          <p:nvSpPr>
            <p:cNvPr id="61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23873" y="1061238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5</a:t>
              </a:r>
            </a:p>
          </p:txBody>
        </p:sp>
      </p:grpSp>
      <p:grpSp>
        <p:nvGrpSpPr>
          <p:cNvPr id="63" name="Group 81"/>
          <p:cNvGrpSpPr/>
          <p:nvPr/>
        </p:nvGrpSpPr>
        <p:grpSpPr>
          <a:xfrm>
            <a:off x="3510057" y="4890788"/>
            <a:ext cx="226344" cy="184666"/>
            <a:chOff x="223873" y="1061238"/>
            <a:chExt cx="226344" cy="184666"/>
          </a:xfrm>
        </p:grpSpPr>
        <p:sp>
          <p:nvSpPr>
            <p:cNvPr id="64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6</a:t>
              </a:r>
            </a:p>
          </p:txBody>
        </p:sp>
      </p:grpSp>
      <p:sp>
        <p:nvSpPr>
          <p:cNvPr id="67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3833165" y="6250970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grpSp>
        <p:nvGrpSpPr>
          <p:cNvPr id="68" name="Group 81"/>
          <p:cNvGrpSpPr/>
          <p:nvPr/>
        </p:nvGrpSpPr>
        <p:grpSpPr>
          <a:xfrm>
            <a:off x="1279876" y="6942122"/>
            <a:ext cx="226344" cy="184666"/>
            <a:chOff x="223873" y="1061238"/>
            <a:chExt cx="226344" cy="184666"/>
          </a:xfrm>
        </p:grpSpPr>
        <p:sp>
          <p:nvSpPr>
            <p:cNvPr id="69" name="Oval 82"/>
            <p:cNvSpPr/>
            <p:nvPr/>
          </p:nvSpPr>
          <p:spPr>
            <a:xfrm>
              <a:off x="279412" y="1085492"/>
              <a:ext cx="111760" cy="115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aster The Curriculum" pitchFamily="2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3873" y="1061238"/>
              <a:ext cx="2263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7</a:t>
              </a:r>
            </a:p>
          </p:txBody>
        </p:sp>
      </p:grpSp>
      <p:sp>
        <p:nvSpPr>
          <p:cNvPr id="74" name="Rectangle: Rounded Corners 12">
            <a:extLst>
              <a:ext uri="{FF2B5EF4-FFF2-40B4-BE49-F238E27FC236}">
                <a16:creationId xmlns:a16="http://schemas.microsoft.com/office/drawing/2014/main" id="{3ECE9855-0CDA-4A31-995B-36366E83D9F8}"/>
              </a:ext>
            </a:extLst>
          </p:cNvPr>
          <p:cNvSpPr/>
          <p:nvPr/>
        </p:nvSpPr>
        <p:spPr>
          <a:xfrm>
            <a:off x="612347" y="6249175"/>
            <a:ext cx="1038745" cy="4063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ster The Curriculum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10057" y="858089"/>
            <a:ext cx="3144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train is moving 34 minutes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with the speed of 32 m/s and 45 minutes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with the speed of 28 m/s.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What is the distance the train moves in total?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24587" y="2871992"/>
            <a:ext cx="313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pizzaiolo can make 2228 large pizzas or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3872 small pizzas each week.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price of large pizza is £18 and the price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of small pizza is £12.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37472" y="84978"/>
            <a:ext cx="97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Answers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46001" y="4152582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small pizzas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72760" y="4199022"/>
            <a:ext cx="89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376012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31166" y="3963918"/>
                <a:ext cx="14046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2228</a:t>
                </a:r>
                <a14:m>
                  <m:oMath xmlns:m="http://schemas.openxmlformats.org/officeDocument/2006/math">
                    <m:r>
                      <a:rPr lang="uk-UA" sz="1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 £18= £40104 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large pizza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3872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 £12= £46464 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small pizza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66" y="3963918"/>
                <a:ext cx="1404686" cy="707886"/>
              </a:xfrm>
              <a:prstGeom prst="rect">
                <a:avLst/>
              </a:prstGeom>
              <a:blipFill rotWithShape="0">
                <a:blip r:embed="rId4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24587" y="1829520"/>
                <a:ext cx="26659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1145</a:t>
                </a:r>
                <a14:m>
                  <m:oMath xmlns:m="http://schemas.openxmlformats.org/officeDocument/2006/math">
                    <m:r>
                      <a:rPr lang="uk-UA" sz="1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 £14=£16030 tickets for adults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2238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 £11=£24618 tickets for children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£16030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+</m:t>
                    </m:r>
                    <m:r>
                      <m:rPr>
                        <m:nor/>
                      </m:rPr>
                      <a:rPr lang="en-US" sz="1000" dirty="0">
                        <a:solidFill>
                          <a:srgbClr val="FF0000"/>
                        </a:solidFill>
                        <a:latin typeface="Master The Curriculum" pitchFamily="2" charset="0"/>
                        <a:ea typeface="Sassoon Infant Std" charset="0"/>
                        <a:cs typeface="Sassoon Infant Std" charset="0"/>
                      </a:rPr>
                      <m:t>£</m:t>
                    </m:r>
                    <m:r>
                      <m:rPr>
                        <m:nor/>
                      </m:rPr>
                      <a:rPr lang="en-US" sz="1000" b="0" i="0" dirty="0" smtClean="0">
                        <a:solidFill>
                          <a:srgbClr val="FF0000"/>
                        </a:solidFill>
                        <a:latin typeface="Master The Curriculum" pitchFamily="2" charset="0"/>
                        <a:ea typeface="Sassoon Infant Std" charset="0"/>
                        <a:cs typeface="Sassoon Infant Std" charset="0"/>
                      </a:rPr>
                      <m:t>24618</m:t>
                    </m:r>
                    <m:r>
                      <m:rPr>
                        <m:nor/>
                      </m:rPr>
                      <a:rPr lang="en-US" sz="1000" dirty="0">
                        <a:solidFill>
                          <a:srgbClr val="FF0000"/>
                        </a:solidFill>
                        <a:latin typeface="Master The Curriculum" pitchFamily="2" charset="0"/>
                        <a:ea typeface="Sassoon Infant Std" charset="0"/>
                        <a:cs typeface="Sassoon Infant Std" charset="0"/>
                      </a:rPr>
                      <m:t>=£</m:t>
                    </m:r>
                    <m:r>
                      <m:rPr>
                        <m:nor/>
                      </m:rPr>
                      <a:rPr lang="en-US" sz="1000" b="0" i="0" dirty="0" smtClean="0">
                        <a:solidFill>
                          <a:srgbClr val="FF0000"/>
                        </a:solidFill>
                        <a:latin typeface="Master The Curriculum" pitchFamily="2" charset="0"/>
                        <a:ea typeface="Sassoon Infant Std" charset="0"/>
                        <a:cs typeface="Sassoon Infant Std" charset="0"/>
                      </a:rPr>
                      <m:t>40648</m:t>
                    </m:r>
                  </m:oMath>
                </a14:m>
                <a:endParaRPr lang="en-US" sz="1000" dirty="0">
                  <a:solidFill>
                    <a:srgbClr val="FF0000"/>
                  </a:solidFill>
                  <a:latin typeface="Master The Curriculum" pitchFamily="2" charset="0"/>
                  <a:ea typeface="Sassoon Infant Std" charset="0"/>
                  <a:cs typeface="Sassoon Infant Std" charset="0"/>
                </a:endParaRP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all tickets</a:t>
                </a: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7" y="1829520"/>
                <a:ext cx="2665933" cy="707886"/>
              </a:xfrm>
              <a:prstGeom prst="rect">
                <a:avLst/>
              </a:prstGeom>
              <a:blipFill rotWithShape="0">
                <a:blip r:embed="rId5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523218" y="1620839"/>
                <a:ext cx="266593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34</a:t>
                </a:r>
                <a14:m>
                  <m:oMath xmlns:m="http://schemas.openxmlformats.org/officeDocument/2006/math">
                    <m:r>
                      <a:rPr lang="uk-UA" sz="1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60=2040 with speed 32 m/s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45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60=2700 with speed 28 m/s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2040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32=65280 m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2700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28=75600 m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65280</a:t>
                </a:r>
                <a14:m>
                  <m:oMath xmlns:m="http://schemas.openxmlformats.org/officeDocument/2006/math">
                    <m:r>
                      <a:rPr lang="en-US" sz="1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+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75600=140880 m</a:t>
                </a:r>
              </a:p>
              <a:p>
                <a:endParaRPr lang="en-US" sz="1200" dirty="0">
                  <a:solidFill>
                    <a:srgbClr val="FF0000"/>
                  </a:solidFill>
                  <a:latin typeface="Master The Curriculum" pitchFamily="2" charset="0"/>
                  <a:ea typeface="Sassoon Infant Std" charset="0"/>
                  <a:cs typeface="Sassoon Infant Std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218" y="1620839"/>
                <a:ext cx="2665933" cy="10464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493671" y="3908650"/>
                <a:ext cx="18358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4132</a:t>
                </a:r>
                <a14:m>
                  <m:oMath xmlns:m="http://schemas.openxmlformats.org/officeDocument/2006/math">
                    <m:r>
                      <a:rPr lang="uk-UA" sz="1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 £13= £53716 will earn in one day 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£53716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7 = £376012 will earn on selling all tires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671" y="3908650"/>
                <a:ext cx="1835850" cy="707886"/>
              </a:xfrm>
              <a:prstGeom prst="rect">
                <a:avLst/>
              </a:prstGeom>
              <a:blipFill rotWithShape="0">
                <a:blip r:embed="rId7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87041" y="5671034"/>
                <a:ext cx="268550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1 hour = 60 minutes, 1 hour 22 minutes = 82 minutes, 82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60=4920 seconds,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1 hour 22 minutes = 4920 seconds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                                165</a:t>
                </a:r>
                <a14:m>
                  <m:oMath xmlns:m="http://schemas.openxmlformats.org/officeDocument/2006/math">
                    <m:r>
                      <a:rPr lang="en-US" sz="1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÷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15=11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                                 4920</a:t>
                </a:r>
                <a14:m>
                  <m:oMath xmlns:m="http://schemas.openxmlformats.org/officeDocument/2006/math">
                    <m:r>
                      <a:rPr lang="uk-UA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assoon Infant Std" charset="0"/>
                        <a:cs typeface="Sassoon Infant Std" charset="0"/>
                      </a:rPr>
                      <m:t>⋅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  <a:latin typeface="Master The Curriculum" pitchFamily="2" charset="0"/>
                    <a:ea typeface="Sassoon Infant Std" charset="0"/>
                    <a:cs typeface="Sassoon Infant Std" charset="0"/>
                  </a:rPr>
                  <a:t>11=54120 miles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41" y="5671034"/>
                <a:ext cx="2685507" cy="861774"/>
              </a:xfrm>
              <a:prstGeom prst="rect">
                <a:avLst/>
              </a:prstGeom>
              <a:blipFill rotWithShape="0">
                <a:blip r:embed="rId8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696466" y="629257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54120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996551" y="5954017"/>
            <a:ext cx="186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11 horses = 22 cows</a:t>
            </a:r>
          </a:p>
          <a:p>
            <a:r>
              <a:rPr lang="en-US" sz="10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22 cows = 220 pigs</a:t>
            </a:r>
          </a:p>
          <a:p>
            <a:r>
              <a:rPr lang="en-US" sz="10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220 pigs = 3080 sheep</a:t>
            </a:r>
          </a:p>
          <a:p>
            <a:r>
              <a:rPr lang="en-US" sz="10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3080 sheep = 83160 rabbits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963385" y="628736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83160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770567" y="371725"/>
            <a:ext cx="3299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Solve the word problems. Show your working out.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24587" y="859084"/>
            <a:ext cx="313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The theatre ticket price is £14 for adults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and £11 for children.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much will the theatre earn on selling 1145 tickets for adults and 2238 tickets for children?</a:t>
            </a:r>
          </a:p>
        </p:txBody>
      </p:sp>
      <p:sp>
        <p:nvSpPr>
          <p:cNvPr id="82" name="Прямокутник 1"/>
          <p:cNvSpPr/>
          <p:nvPr/>
        </p:nvSpPr>
        <p:spPr>
          <a:xfrm>
            <a:off x="1263106" y="3591791"/>
            <a:ext cx="2094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What pizza is more profitable for the pizzaiola to make?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507118" y="2871991"/>
            <a:ext cx="314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A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factory produces 4132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tyres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 a day and sells them for £13 per </a:t>
            </a:r>
            <a:r>
              <a:rPr lang="en-US" sz="1200" dirty="0" err="1">
                <a:latin typeface="Master The Curriculum" pitchFamily="2" charset="0"/>
                <a:ea typeface="Sassoon Infant Std" charset="0"/>
                <a:cs typeface="Sassoon Infant Std" charset="0"/>
              </a:rPr>
              <a:t>tyre</a:t>
            </a:r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.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much will the factory earn on selling all</a:t>
            </a:r>
          </a:p>
        </p:txBody>
      </p:sp>
      <p:sp>
        <p:nvSpPr>
          <p:cNvPr id="86" name="Прямокутник 4"/>
          <p:cNvSpPr/>
          <p:nvPr/>
        </p:nvSpPr>
        <p:spPr>
          <a:xfrm>
            <a:off x="4732620" y="3412102"/>
            <a:ext cx="1821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Master The Curriculum" pitchFamily="2" charset="0"/>
              </a:rPr>
              <a:t>tyres</a:t>
            </a:r>
            <a:r>
              <a:rPr lang="en-US" sz="1200" dirty="0">
                <a:latin typeface="Master The Curriculum" pitchFamily="2" charset="0"/>
              </a:rPr>
              <a:t> produced in 1 week?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24021" y="4940915"/>
            <a:ext cx="3138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Pamela can run 15 miles 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in 1 hour 22 minutes.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long in seconds will it take her to run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165 miles?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573052" y="4992348"/>
            <a:ext cx="2271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27 rabbits = 1 sheep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14 sheep = 1 pig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10 pigs = 1 cow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2 cows = 1 horse</a:t>
            </a:r>
          </a:p>
          <a:p>
            <a:pPr algn="ctr"/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How many rabbits will 11 </a:t>
            </a:r>
            <a:r>
              <a:rPr lang="en-US" sz="1200">
                <a:latin typeface="Master The Curriculum" pitchFamily="2" charset="0"/>
                <a:ea typeface="Sassoon Infant Std" charset="0"/>
                <a:cs typeface="Sassoon Infant Std" charset="0"/>
              </a:rPr>
              <a:t>horses equal?</a:t>
            </a:r>
            <a:endParaRPr lang="en-US" sz="12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81" name="Прямокутник 104"/>
          <p:cNvSpPr/>
          <p:nvPr/>
        </p:nvSpPr>
        <p:spPr>
          <a:xfrm>
            <a:off x="2342015" y="2142260"/>
            <a:ext cx="851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40648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84" name="Прямокутник 104"/>
          <p:cNvSpPr/>
          <p:nvPr/>
        </p:nvSpPr>
        <p:spPr>
          <a:xfrm>
            <a:off x="5572253" y="2140619"/>
            <a:ext cx="944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140880</a:t>
            </a:r>
            <a:endParaRPr lang="en-US" dirty="0">
              <a:solidFill>
                <a:srgbClr val="FF0000"/>
              </a:solidFill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9086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44392</TotalTime>
  <Words>1647</Words>
  <Application>Microsoft Office PowerPoint</Application>
  <PresentationFormat>On-screen Show (4:3)</PresentationFormat>
  <Paragraphs>375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Sassoon Infant Std</vt:lpstr>
      <vt:lpstr>Cambria Math</vt:lpstr>
      <vt:lpstr>Calibri</vt:lpstr>
      <vt:lpstr>Master The Curriculum</vt:lpstr>
      <vt:lpstr>Calibri Light</vt:lpstr>
      <vt:lpstr>Arial</vt:lpstr>
      <vt:lpstr>2_Custom Design</vt:lpstr>
      <vt:lpstr>6_Custom Design</vt:lpstr>
      <vt:lpstr>5_Custom Design</vt:lpstr>
      <vt:lpstr>4_Custom Design</vt:lpstr>
      <vt:lpstr>3_Custom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Shauleen Johnson</dc:creator>
  <cp:lastModifiedBy>Jade Smith</cp:lastModifiedBy>
  <cp:revision>1039</cp:revision>
  <cp:lastPrinted>2018-04-01T08:36:44Z</cp:lastPrinted>
  <dcterms:created xsi:type="dcterms:W3CDTF">2018-03-25T16:16:36Z</dcterms:created>
  <dcterms:modified xsi:type="dcterms:W3CDTF">2021-01-21T15:26:47Z</dcterms:modified>
</cp:coreProperties>
</file>