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6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493705" y="455284"/>
            <a:ext cx="7520007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“parts of the face”.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6155-EF73-4E76-B4CA-717526727E8F}"/>
              </a:ext>
            </a:extLst>
          </p:cNvPr>
          <p:cNvSpPr txBox="1"/>
          <p:nvPr/>
        </p:nvSpPr>
        <p:spPr>
          <a:xfrm>
            <a:off x="430380" y="1147725"/>
            <a:ext cx="3565133" cy="224676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Noun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 </a:t>
            </a:r>
            <a:r>
              <a:rPr lang="en-GB" sz="2000" dirty="0" err="1">
                <a:latin typeface="Century Gothic" panose="020B0502020202020204" pitchFamily="34" charset="0"/>
              </a:rPr>
              <a:t>nez</a:t>
            </a:r>
            <a:r>
              <a:rPr lang="en-GB" sz="2000" dirty="0">
                <a:latin typeface="Century Gothic" panose="020B0502020202020204" pitchFamily="34" charset="0"/>
              </a:rPr>
              <a:t> – the nose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bouche- the mouth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tête- the head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Les </a:t>
            </a:r>
            <a:r>
              <a:rPr lang="en-GB" sz="2000" dirty="0" err="1">
                <a:latin typeface="Century Gothic" panose="020B0502020202020204" pitchFamily="34" charset="0"/>
              </a:rPr>
              <a:t>cheveux</a:t>
            </a:r>
            <a:r>
              <a:rPr lang="en-GB" sz="2000" dirty="0">
                <a:latin typeface="Century Gothic" panose="020B0502020202020204" pitchFamily="34" charset="0"/>
              </a:rPr>
              <a:t>- the hair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Les </a:t>
            </a:r>
            <a:r>
              <a:rPr lang="en-GB" sz="2000" dirty="0" err="1">
                <a:latin typeface="Century Gothic" panose="020B0502020202020204" pitchFamily="34" charset="0"/>
              </a:rPr>
              <a:t>yeux</a:t>
            </a:r>
            <a:r>
              <a:rPr lang="en-GB" sz="2000" dirty="0">
                <a:latin typeface="Century Gothic" panose="020B0502020202020204" pitchFamily="34" charset="0"/>
              </a:rPr>
              <a:t> – the eyes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Les </a:t>
            </a:r>
            <a:r>
              <a:rPr lang="en-GB" sz="2000" dirty="0" err="1">
                <a:latin typeface="Century Gothic" panose="020B0502020202020204" pitchFamily="34" charset="0"/>
              </a:rPr>
              <a:t>oreilles</a:t>
            </a:r>
            <a:r>
              <a:rPr lang="en-GB" sz="2000" dirty="0">
                <a:latin typeface="Century Gothic" panose="020B0502020202020204" pitchFamily="34" charset="0"/>
              </a:rPr>
              <a:t>- the ears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2B09AC-DF32-458B-9228-CA00342C7239}"/>
              </a:ext>
            </a:extLst>
          </p:cNvPr>
          <p:cNvSpPr txBox="1"/>
          <p:nvPr/>
        </p:nvSpPr>
        <p:spPr>
          <a:xfrm>
            <a:off x="4267276" y="1157166"/>
            <a:ext cx="3565133" cy="224676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There are two words for “the” in French with singular  nouns (le and la)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There is only one word for “the” with French plural nouns and this is “les”.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1336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/>
              <a:t>French </a:t>
            </a:r>
            <a:r>
              <a:rPr lang="en-GB" sz="1400" dirty="0"/>
              <a:t>Y4 </a:t>
            </a:r>
            <a:r>
              <a:rPr lang="en-GB" sz="1400"/>
              <a:t>Stage 2 </a:t>
            </a:r>
            <a:r>
              <a:rPr lang="en-GB" sz="1400" dirty="0"/>
              <a:t>Spring 1: Parts of face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474615" y="4209752"/>
            <a:ext cx="6369915" cy="1631216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Question and Answer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 De quelle couleur </a:t>
            </a:r>
            <a:r>
              <a:rPr lang="en-GB" sz="2000" dirty="0" err="1">
                <a:latin typeface="Century Gothic" panose="020B0502020202020204" pitchFamily="34" charset="0"/>
              </a:rPr>
              <a:t>est</a:t>
            </a:r>
            <a:r>
              <a:rPr lang="en-GB" sz="2000" dirty="0">
                <a:latin typeface="Century Gothic" panose="020B0502020202020204" pitchFamily="34" charset="0"/>
              </a:rPr>
              <a:t> ….? – What colour is …?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De quelle couleur </a:t>
            </a:r>
            <a:r>
              <a:rPr lang="en-GB" sz="2000" dirty="0" err="1">
                <a:latin typeface="Century Gothic" panose="020B0502020202020204" pitchFamily="34" charset="0"/>
              </a:rPr>
              <a:t>sont</a:t>
            </a:r>
            <a:r>
              <a:rPr lang="en-GB" sz="2000" dirty="0">
                <a:latin typeface="Century Gothic" panose="020B0502020202020204" pitchFamily="34" charset="0"/>
              </a:rPr>
              <a:t>….?  What colour are….?</a:t>
            </a:r>
          </a:p>
          <a:p>
            <a:r>
              <a:rPr lang="en-GB" sz="2000" b="1" u="sng" dirty="0">
                <a:latin typeface="Century Gothic" panose="020B0502020202020204" pitchFamily="34" charset="0"/>
              </a:rPr>
              <a:t>La bouche </a:t>
            </a:r>
            <a:r>
              <a:rPr lang="en-GB" sz="2000" dirty="0" err="1">
                <a:latin typeface="Century Gothic" panose="020B0502020202020204" pitchFamily="34" charset="0"/>
              </a:rPr>
              <a:t>est</a:t>
            </a:r>
            <a:r>
              <a:rPr lang="en-GB" sz="2000" dirty="0">
                <a:latin typeface="Century Gothic" panose="020B0502020202020204" pitchFamily="34" charset="0"/>
              </a:rPr>
              <a:t> ….   - The mouth is…… </a:t>
            </a:r>
          </a:p>
          <a:p>
            <a:r>
              <a:rPr lang="en-GB" sz="2000" b="1" u="sng" dirty="0">
                <a:latin typeface="Century Gothic" panose="020B0502020202020204" pitchFamily="34" charset="0"/>
              </a:rPr>
              <a:t>Les </a:t>
            </a:r>
            <a:r>
              <a:rPr lang="en-GB" sz="2000" b="1" u="sng" dirty="0" err="1">
                <a:latin typeface="Century Gothic" panose="020B0502020202020204" pitchFamily="34" charset="0"/>
              </a:rPr>
              <a:t>oreilles</a:t>
            </a:r>
            <a:r>
              <a:rPr lang="en-GB" sz="2000" b="1" u="sng" dirty="0">
                <a:latin typeface="Century Gothic" panose="020B0502020202020204" pitchFamily="34" charset="0"/>
              </a:rPr>
              <a:t> </a:t>
            </a:r>
            <a:r>
              <a:rPr lang="en-GB" sz="2000" dirty="0" err="1">
                <a:latin typeface="Century Gothic" panose="020B0502020202020204" pitchFamily="34" charset="0"/>
              </a:rPr>
              <a:t>sont</a:t>
            </a:r>
            <a:r>
              <a:rPr lang="en-GB" sz="2000" dirty="0">
                <a:latin typeface="Century Gothic" panose="020B0502020202020204" pitchFamily="34" charset="0"/>
              </a:rPr>
              <a:t> ….. </a:t>
            </a:r>
            <a:r>
              <a:rPr lang="en-GB" sz="2000" b="1" u="sng" dirty="0">
                <a:latin typeface="Century Gothic" panose="020B0502020202020204" pitchFamily="34" charset="0"/>
              </a:rPr>
              <a:t>The ears </a:t>
            </a:r>
            <a:r>
              <a:rPr lang="en-GB" sz="2000" dirty="0">
                <a:latin typeface="Century Gothic" panose="020B0502020202020204" pitchFamily="34" charset="0"/>
              </a:rPr>
              <a:t>are…..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8104173" y="1245063"/>
            <a:ext cx="3941902" cy="1631216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</a:t>
            </a:r>
          </a:p>
          <a:p>
            <a:r>
              <a:rPr lang="en-GB" sz="2000" dirty="0" err="1">
                <a:latin typeface="Century Gothic" panose="020B0502020202020204" pitchFamily="34" charset="0"/>
              </a:rPr>
              <a:t>sont</a:t>
            </a:r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 err="1">
                <a:latin typeface="Century Gothic" panose="020B0502020202020204" pitchFamily="34" charset="0"/>
              </a:rPr>
              <a:t>ez</a:t>
            </a:r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 err="1">
                <a:latin typeface="Century Gothic" panose="020B0502020202020204" pitchFamily="34" charset="0"/>
              </a:rPr>
              <a:t>che</a:t>
            </a:r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 err="1">
                <a:latin typeface="Century Gothic" panose="020B0502020202020204" pitchFamily="34" charset="0"/>
              </a:rPr>
              <a:t>eux</a:t>
            </a:r>
            <a:r>
              <a:rPr lang="en-GB" sz="2000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8EF6639-E490-4116-9C56-5EAE5745EF32}"/>
              </a:ext>
            </a:extLst>
          </p:cNvPr>
          <p:cNvSpPr txBox="1"/>
          <p:nvPr/>
        </p:nvSpPr>
        <p:spPr>
          <a:xfrm>
            <a:off x="8104173" y="4226907"/>
            <a:ext cx="3565133" cy="1631216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Fact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In English hair is a singular noun and in French “hair</a:t>
            </a:r>
            <a:r>
              <a:rPr lang="en-GB" sz="2000">
                <a:latin typeface="Century Gothic" panose="020B0502020202020204" pitchFamily="34" charset="0"/>
              </a:rPr>
              <a:t>”  is a </a:t>
            </a:r>
            <a:r>
              <a:rPr lang="en-GB" sz="2000" dirty="0">
                <a:latin typeface="Century Gothic" panose="020B0502020202020204" pitchFamily="34" charset="0"/>
              </a:rPr>
              <a:t>plural noun (les </a:t>
            </a:r>
            <a:r>
              <a:rPr lang="en-GB" sz="2000" dirty="0" err="1">
                <a:latin typeface="Century Gothic" panose="020B0502020202020204" pitchFamily="34" charset="0"/>
              </a:rPr>
              <a:t>cheveux</a:t>
            </a:r>
            <a:r>
              <a:rPr lang="en-GB" sz="2000" dirty="0">
                <a:latin typeface="Century Gothic" panose="020B0502020202020204" pitchFamily="34" charset="0"/>
              </a:rPr>
              <a:t>).</a:t>
            </a:r>
          </a:p>
        </p:txBody>
      </p:sp>
      <p:pic>
        <p:nvPicPr>
          <p:cNvPr id="2" name="Fre_Y4_Spr_1_Face vocab">
            <a:hlinkClick r:id="" action="ppaction://media"/>
            <a:extLst>
              <a:ext uri="{FF2B5EF4-FFF2-40B4-BE49-F238E27FC236}">
                <a16:creationId xmlns:a16="http://schemas.microsoft.com/office/drawing/2014/main" id="{4A8D68A1-E2D5-4F1F-A8DE-A22DCC1E1A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043593" y="2516745"/>
            <a:ext cx="877749" cy="877749"/>
          </a:xfrm>
          <a:prstGeom prst="rect">
            <a:avLst/>
          </a:prstGeom>
        </p:spPr>
      </p:pic>
      <p:pic>
        <p:nvPicPr>
          <p:cNvPr id="4" name="Fre_Y4_Spr_1_Face sounds">
            <a:hlinkClick r:id="" action="ppaction://media"/>
            <a:extLst>
              <a:ext uri="{FF2B5EF4-FFF2-40B4-BE49-F238E27FC236}">
                <a16:creationId xmlns:a16="http://schemas.microsoft.com/office/drawing/2014/main" id="{956BCC84-A414-4588-A23F-1709AC1FC5B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092038" y="2007408"/>
            <a:ext cx="868871" cy="868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2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158</Words>
  <Application>Microsoft Office PowerPoint</Application>
  <PresentationFormat>Widescreen</PresentationFormat>
  <Paragraphs>24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Catherine Simms</cp:lastModifiedBy>
  <cp:revision>56</cp:revision>
  <cp:lastPrinted>2019-12-01T13:24:47Z</cp:lastPrinted>
  <dcterms:created xsi:type="dcterms:W3CDTF">2019-08-20T09:39:52Z</dcterms:created>
  <dcterms:modified xsi:type="dcterms:W3CDTF">2020-06-22T15:19:41Z</dcterms:modified>
</cp:coreProperties>
</file>