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11" r:id="rId3"/>
    <p:sldId id="312" r:id="rId4"/>
    <p:sldId id="265" r:id="rId5"/>
    <p:sldId id="313" r:id="rId6"/>
    <p:sldId id="326" r:id="rId7"/>
    <p:sldId id="349" r:id="rId8"/>
    <p:sldId id="336" r:id="rId9"/>
    <p:sldId id="350" r:id="rId10"/>
    <p:sldId id="338" r:id="rId11"/>
    <p:sldId id="3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Coe" initials="AC" lastIdx="2" clrIdx="0">
    <p:extLst>
      <p:ext uri="{19B8F6BF-5375-455C-9EA6-DF929625EA0E}">
        <p15:presenceInfo xmlns:p15="http://schemas.microsoft.com/office/powerpoint/2012/main" userId="S-1-5-21-3443660711-4076762891-3855977816-30517" providerId="AD"/>
      </p:ext>
    </p:extLst>
  </p:cmAuthor>
  <p:cmAuthor id="2" name="Amanda Jackson" initials="AJ" lastIdx="6" clrIdx="1">
    <p:extLst>
      <p:ext uri="{19B8F6BF-5375-455C-9EA6-DF929625EA0E}">
        <p15:presenceInfo xmlns:p15="http://schemas.microsoft.com/office/powerpoint/2012/main" userId="ce1e01163e06ba6e" providerId="Windows Live"/>
      </p:ext>
    </p:extLst>
  </p:cmAuthor>
  <p:cmAuthor id="3" name="Laura White" initials="LW" lastIdx="36" clrIdx="2">
    <p:extLst>
      <p:ext uri="{19B8F6BF-5375-455C-9EA6-DF929625EA0E}">
        <p15:presenceInfo xmlns:p15="http://schemas.microsoft.com/office/powerpoint/2012/main" userId="f4206ef4509a177f" providerId="Windows Live"/>
      </p:ext>
    </p:extLst>
  </p:cmAuthor>
  <p:cmAuthor id="4" name="Adam Chase" initials="AC" lastIdx="2" clrIdx="3">
    <p:extLst>
      <p:ext uri="{19B8F6BF-5375-455C-9EA6-DF929625EA0E}">
        <p15:presenceInfo xmlns:p15="http://schemas.microsoft.com/office/powerpoint/2012/main" userId="S::achase_oldhallprimary.com#ext#@hachette.onmicrosoft.com::24e3bdda-fcbe-4a76-8c83-e47b2a51ab97" providerId="AD"/>
      </p:ext>
    </p:extLst>
  </p:cmAuthor>
  <p:cmAuthor id="5" name="Jane Tyler" initials="JT" lastIdx="4" clrIdx="4">
    <p:extLst>
      <p:ext uri="{19B8F6BF-5375-455C-9EA6-DF929625EA0E}">
        <p15:presenceInfo xmlns:p15="http://schemas.microsoft.com/office/powerpoint/2012/main" userId="S::Jane.Tyler@risingstars-uk.com::e0f0ba26-762d-405f-9578-e1c206f209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E8FFF9"/>
    <a:srgbClr val="CDFFF9"/>
    <a:srgbClr val="FFFFFF"/>
    <a:srgbClr val="FF99FF"/>
    <a:srgbClr val="EBE5F0"/>
    <a:srgbClr val="FF00FF"/>
    <a:srgbClr val="512373"/>
    <a:srgbClr val="DF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3522" autoAdjust="0"/>
  </p:normalViewPr>
  <p:slideViewPr>
    <p:cSldViewPr snapToGrid="0">
      <p:cViewPr varScale="1">
        <p:scale>
          <a:sx n="82" d="100"/>
          <a:sy n="82" d="100"/>
        </p:scale>
        <p:origin x="8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" userId="c8c65609029ae322" providerId="LiveId" clId="{CB0EDE20-044D-46D9-81B1-AD2CE86585B7}"/>
    <pc:docChg chg="modSld">
      <pc:chgData name="Andrew" userId="c8c65609029ae322" providerId="LiveId" clId="{CB0EDE20-044D-46D9-81B1-AD2CE86585B7}" dt="2020-08-26T14:11:46.313" v="54" actId="1076"/>
      <pc:docMkLst>
        <pc:docMk/>
      </pc:docMkLst>
      <pc:sldChg chg="modSp mod">
        <pc:chgData name="Andrew" userId="c8c65609029ae322" providerId="LiveId" clId="{CB0EDE20-044D-46D9-81B1-AD2CE86585B7}" dt="2020-08-26T14:10:09.342" v="44" actId="1036"/>
        <pc:sldMkLst>
          <pc:docMk/>
          <pc:sldMk cId="3074948366" sldId="313"/>
        </pc:sldMkLst>
        <pc:spChg chg="mod">
          <ac:chgData name="Andrew" userId="c8c65609029ae322" providerId="LiveId" clId="{CB0EDE20-044D-46D9-81B1-AD2CE86585B7}" dt="2020-08-26T14:09:48.028" v="0" actId="1076"/>
          <ac:spMkLst>
            <pc:docMk/>
            <pc:sldMk cId="3074948366" sldId="313"/>
            <ac:spMk id="4" creationId="{952B0506-00BF-4013-8FF3-FFDC7F6047C0}"/>
          </ac:spMkLst>
        </pc:spChg>
        <pc:spChg chg="mod">
          <ac:chgData name="Andrew" userId="c8c65609029ae322" providerId="LiveId" clId="{CB0EDE20-044D-46D9-81B1-AD2CE86585B7}" dt="2020-08-26T14:10:09.342" v="44" actId="1036"/>
          <ac:spMkLst>
            <pc:docMk/>
            <pc:sldMk cId="3074948366" sldId="313"/>
            <ac:spMk id="10" creationId="{A42982A1-9A74-423F-8ED8-41F69B9AC8B4}"/>
          </ac:spMkLst>
        </pc:spChg>
        <pc:spChg chg="mod">
          <ac:chgData name="Andrew" userId="c8c65609029ae322" providerId="LiveId" clId="{CB0EDE20-044D-46D9-81B1-AD2CE86585B7}" dt="2020-08-26T14:09:57.645" v="1" actId="1076"/>
          <ac:spMkLst>
            <pc:docMk/>
            <pc:sldMk cId="3074948366" sldId="313"/>
            <ac:spMk id="11" creationId="{7B48D18C-019C-4945-B98F-FC8980FF079D}"/>
          </ac:spMkLst>
        </pc:spChg>
        <pc:spChg chg="mod">
          <ac:chgData name="Andrew" userId="c8c65609029ae322" providerId="LiveId" clId="{CB0EDE20-044D-46D9-81B1-AD2CE86585B7}" dt="2020-08-26T14:10:09.342" v="44" actId="1036"/>
          <ac:spMkLst>
            <pc:docMk/>
            <pc:sldMk cId="3074948366" sldId="313"/>
            <ac:spMk id="12" creationId="{BD8FC2D8-0763-4CC5-8ECE-A2D17C1CBD94}"/>
          </ac:spMkLst>
        </pc:spChg>
        <pc:spChg chg="mod">
          <ac:chgData name="Andrew" userId="c8c65609029ae322" providerId="LiveId" clId="{CB0EDE20-044D-46D9-81B1-AD2CE86585B7}" dt="2020-08-26T14:09:57.645" v="1" actId="1076"/>
          <ac:spMkLst>
            <pc:docMk/>
            <pc:sldMk cId="3074948366" sldId="313"/>
            <ac:spMk id="13" creationId="{C108B510-C6D7-48F1-B78B-34793C7CAC99}"/>
          </ac:spMkLst>
        </pc:spChg>
      </pc:sldChg>
      <pc:sldChg chg="modSp mod">
        <pc:chgData name="Andrew" userId="c8c65609029ae322" providerId="LiveId" clId="{CB0EDE20-044D-46D9-81B1-AD2CE86585B7}" dt="2020-08-26T14:10:36.537" v="46" actId="1076"/>
        <pc:sldMkLst>
          <pc:docMk/>
          <pc:sldMk cId="4268185049" sldId="326"/>
        </pc:sldMkLst>
        <pc:spChg chg="mod">
          <ac:chgData name="Andrew" userId="c8c65609029ae322" providerId="LiveId" clId="{CB0EDE20-044D-46D9-81B1-AD2CE86585B7}" dt="2020-08-26T14:10:36.537" v="46" actId="1076"/>
          <ac:spMkLst>
            <pc:docMk/>
            <pc:sldMk cId="4268185049" sldId="326"/>
            <ac:spMk id="4" creationId="{952B0506-00BF-4013-8FF3-FFDC7F6047C0}"/>
          </ac:spMkLst>
        </pc:spChg>
      </pc:sldChg>
      <pc:sldChg chg="modSp mod">
        <pc:chgData name="Andrew" userId="c8c65609029ae322" providerId="LiveId" clId="{CB0EDE20-044D-46D9-81B1-AD2CE86585B7}" dt="2020-08-26T14:11:46.313" v="54" actId="1076"/>
        <pc:sldMkLst>
          <pc:docMk/>
          <pc:sldMk cId="910633331" sldId="338"/>
        </pc:sldMkLst>
        <pc:spChg chg="mod">
          <ac:chgData name="Andrew" userId="c8c65609029ae322" providerId="LiveId" clId="{CB0EDE20-044D-46D9-81B1-AD2CE86585B7}" dt="2020-08-26T14:11:46.313" v="54" actId="1076"/>
          <ac:spMkLst>
            <pc:docMk/>
            <pc:sldMk cId="910633331" sldId="338"/>
            <ac:spMk id="3" creationId="{F028729E-626C-4D01-98D5-83A01C894CD5}"/>
          </ac:spMkLst>
        </pc:spChg>
        <pc:spChg chg="mod">
          <ac:chgData name="Andrew" userId="c8c65609029ae322" providerId="LiveId" clId="{CB0EDE20-044D-46D9-81B1-AD2CE86585B7}" dt="2020-08-26T14:11:40.348" v="53" actId="948"/>
          <ac:spMkLst>
            <pc:docMk/>
            <pc:sldMk cId="910633331" sldId="338"/>
            <ac:spMk id="4" creationId="{952B0506-00BF-4013-8FF3-FFDC7F6047C0}"/>
          </ac:spMkLst>
        </pc:spChg>
      </pc:sldChg>
      <pc:sldChg chg="modSp mod">
        <pc:chgData name="Andrew" userId="c8c65609029ae322" providerId="LiveId" clId="{CB0EDE20-044D-46D9-81B1-AD2CE86585B7}" dt="2020-08-26T14:11:01.177" v="50" actId="948"/>
        <pc:sldMkLst>
          <pc:docMk/>
          <pc:sldMk cId="2600530914" sldId="349"/>
        </pc:sldMkLst>
        <pc:spChg chg="mod">
          <ac:chgData name="Andrew" userId="c8c65609029ae322" providerId="LiveId" clId="{CB0EDE20-044D-46D9-81B1-AD2CE86585B7}" dt="2020-08-26T14:11:01.177" v="50" actId="948"/>
          <ac:spMkLst>
            <pc:docMk/>
            <pc:sldMk cId="2600530914" sldId="349"/>
            <ac:spMk id="4" creationId="{952B0506-00BF-4013-8FF3-FFDC7F6047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9E5D-97DA-6E4F-B87C-CF2E8D237263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2E19-35AC-9F4D-ABD5-6666FED9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D03-5CA3-2348-A7E4-EFFF42EA6170}" type="datetime1">
              <a:rPr lang="en-GB" smtClean="0"/>
              <a:t>14/01/2021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3725-F852-974E-91A9-1CB0B86E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talk about posting letters, using telegraphs, or signal flags on ships.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2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6D8-C5C6-4A13-AE29-B80A737E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7F761-3BA8-4D5F-8574-AD3342FC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D30B-4D65-4F60-8AA4-9EBEF650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8F1A-CA62-4B05-8EB4-34E157C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E7CB-932B-43E7-8119-6661E00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E919-D58D-4D14-81FB-FF0284A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9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272E-7FC7-4170-B3B3-BC0FA62F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1664B-CC2F-4DAC-AFB1-9D47467B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11D3-89B4-4C19-A37D-BF590B75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F0ACA92-0907-46DA-977E-99E98A9D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94570"/>
            <a:ext cx="476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</p:spTree>
    <p:extLst>
      <p:ext uri="{BB962C8B-B14F-4D97-AF65-F5344CB8AC3E}">
        <p14:creationId xmlns:p14="http://schemas.microsoft.com/office/powerpoint/2010/main" val="9390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9AC-D988-48E0-BFEA-5069CF8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2E2-0242-486C-A3B1-19E5A83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DA8E-1BED-4DA9-9092-C4AB5A1F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0EC-2876-49D6-9F45-860541D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846D-0D35-42FF-8C33-99A247BB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BCDE-B47E-4B5F-AA35-AF9337A0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B2BF-B115-45C2-93E4-A02263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96-0EB9-4F17-971C-F602C5E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BD44-F070-4D77-BFF0-14EDDAFB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9131B-200E-44A7-91E7-ED74F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D3E3-7AB9-4A43-AC25-AC177CC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693C-9773-47CE-BB68-55F7E6C4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16C8-ACC9-42DA-9020-939A64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CF80-3EA7-457C-A769-7B50943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27B1E-1E64-4C27-AC7B-B7DBAF83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C7F4-2B98-47A1-82DB-E15F5CFF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25D7-C0E5-4D90-962B-4EB5E72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2A0F-16E9-4DA1-A30A-83BA047A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DB956D-769B-4D91-8F8A-25D46F660D28}"/>
              </a:ext>
            </a:extLst>
          </p:cNvPr>
          <p:cNvSpPr txBox="1">
            <a:spLocks/>
          </p:cNvSpPr>
          <p:nvPr userDrawn="1"/>
        </p:nvSpPr>
        <p:spPr>
          <a:xfrm>
            <a:off x="274320" y="640466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Rising Stars 2020 © Hodder &amp; Stoughton Limited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161D1-FF32-EB41-9AC0-A81A3BD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732D-C435-415E-A4C7-4681F7D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F0B1-6DA0-441C-A8EB-78C5F38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A050C-BECA-4C02-94C9-0DF7A8C1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C08E2-25BD-4999-9782-FD630D1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1E3E-5B98-4ED6-B0AF-3674B91A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00043-F8CA-4ED1-AA43-DEBAEB22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5E038-4CD4-4867-AA06-CDE99B77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2B52-C507-4F02-952C-5841E803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6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2C3AF-B2FE-4602-BB8F-FFAC3A6D4E3A}"/>
              </a:ext>
            </a:extLst>
          </p:cNvPr>
          <p:cNvSpPr/>
          <p:nvPr userDrawn="1"/>
        </p:nvSpPr>
        <p:spPr>
          <a:xfrm>
            <a:off x="0" y="6261214"/>
            <a:ext cx="12192000" cy="64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36DFA-BB0F-4130-9E33-94164089E299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45995934-E12E-4E2C-8212-17D3044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FFE872-16C5-4C9D-B8DC-091AF9FC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E7D3A-E8D6-4203-94C3-6EF571831504}"/>
              </a:ext>
            </a:extLst>
          </p:cNvPr>
          <p:cNvSpPr/>
          <p:nvPr userDrawn="1"/>
        </p:nvSpPr>
        <p:spPr>
          <a:xfrm>
            <a:off x="0" y="1675"/>
            <a:ext cx="12192000" cy="53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DD14C-A770-478A-AE53-C4AD6718307E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F928B9C-CAE1-46DE-9F7E-E7293751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498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1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73A7C35-3BAF-4A03-A28C-FDF4CC43ADC1}"/>
              </a:ext>
            </a:extLst>
          </p:cNvPr>
          <p:cNvSpPr/>
          <p:nvPr userDrawn="1"/>
        </p:nvSpPr>
        <p:spPr>
          <a:xfrm>
            <a:off x="11633200" y="67468"/>
            <a:ext cx="508000" cy="5318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D8B0F9-BA41-7847-8204-5AFBD99AC58F}" type="slidenum">
              <a:rPr lang="en-US" sz="1200" b="1" smtClean="0">
                <a:solidFill>
                  <a:schemeClr val="tx1"/>
                </a:solidFill>
              </a:rPr>
              <a:pPr/>
              <a:t>‹#›</a:t>
            </a:fld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FDF50-865A-4F71-B6C2-3EFC5C36B6AF}"/>
              </a:ext>
            </a:extLst>
          </p:cNvPr>
          <p:cNvSpPr txBox="1"/>
          <p:nvPr userDrawn="1"/>
        </p:nvSpPr>
        <p:spPr>
          <a:xfrm>
            <a:off x="480060" y="98305"/>
            <a:ext cx="177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Unit 5.2 Session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6A884-7334-47A6-8091-ADBCDF3D7E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3319" y="6297522"/>
            <a:ext cx="1399079" cy="4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F956FC-87B2-4AC2-B6A8-797B899FE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40B22-0C33-434A-BC7C-C64B72858143}"/>
              </a:ext>
            </a:extLst>
          </p:cNvPr>
          <p:cNvSpPr/>
          <p:nvPr/>
        </p:nvSpPr>
        <p:spPr>
          <a:xfrm>
            <a:off x="1509889" y="2177945"/>
            <a:ext cx="9172222" cy="21479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Unit 5.2: We are cryptographers</a:t>
            </a:r>
          </a:p>
          <a:p>
            <a:pPr algn="ctr">
              <a:spcAft>
                <a:spcPts val="1000"/>
              </a:spcAft>
            </a:pPr>
            <a:r>
              <a:rPr lang="en-US" sz="3600" dirty="0">
                <a:solidFill>
                  <a:schemeClr val="tx1"/>
                </a:solidFill>
              </a:rPr>
              <a:t>Cracking codes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50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93380" y="1074509"/>
            <a:ext cx="4309993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How do you think you might use semaphore to communicate over longer distances where the communicators cannot see each other?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Imagine a sequence of semaphore signallers copying down messages and then passing them onto the next person in a chain.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Try to send a message this way.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 pair can be in each position – one to send the message and one to receive the message.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8729E-626C-4D01-98D5-83A01C894CD5}"/>
              </a:ext>
            </a:extLst>
          </p:cNvPr>
          <p:cNvSpPr txBox="1"/>
          <p:nvPr/>
        </p:nvSpPr>
        <p:spPr>
          <a:xfrm>
            <a:off x="5403486" y="5011811"/>
            <a:ext cx="589513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Tip!</a:t>
            </a:r>
          </a:p>
          <a:p>
            <a:pPr>
              <a:tabLst>
                <a:tab pos="3228975" algn="l"/>
              </a:tabLst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It is possible to pass the message on letter by letter, rather than waiting for the whole message. </a:t>
            </a:r>
          </a:p>
        </p:txBody>
      </p:sp>
      <p:pic>
        <p:nvPicPr>
          <p:cNvPr id="5" name="Picture 9" descr="A picture containing outdoor, road, sport, game&#10;&#10;Description automatically generated">
            <a:extLst>
              <a:ext uri="{FF2B5EF4-FFF2-40B4-BE49-F238E27FC236}">
                <a16:creationId xmlns:a16="http://schemas.microsoft.com/office/drawing/2014/main" id="{A1868343-9AC3-45D0-B603-7484CED62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3486" y="1107035"/>
            <a:ext cx="5895134" cy="3447585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63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4412" y="2169029"/>
            <a:ext cx="238403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r>
              <a:rPr lang="en-GB" sz="2000" dirty="0"/>
              <a:t>The way messages are transmitted using semaphore is not unlike how Internet routers pass on data packets. </a:t>
            </a:r>
            <a:endParaRPr lang="en-GB" sz="2000" dirty="0">
              <a:cs typeface="Calibri"/>
            </a:endParaRPr>
          </a:p>
        </p:txBody>
      </p:sp>
      <p:pic>
        <p:nvPicPr>
          <p:cNvPr id="3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B6582D6-FCD6-4424-A27D-35C1D7B1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769" y="1126287"/>
            <a:ext cx="8192217" cy="4605425"/>
          </a:xfrm>
          <a:prstGeom prst="rect">
            <a:avLst/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53743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ABC92F-E433-CF4E-A0EC-196246AC7150}"/>
              </a:ext>
            </a:extLst>
          </p:cNvPr>
          <p:cNvSpPr/>
          <p:nvPr/>
        </p:nvSpPr>
        <p:spPr>
          <a:xfrm>
            <a:off x="1024398" y="1208110"/>
            <a:ext cx="10143203" cy="3620131"/>
          </a:xfrm>
          <a:prstGeom prst="rect">
            <a:avLst/>
          </a:prstGeom>
          <a:solidFill>
            <a:srgbClr val="E8F9FF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512373"/>
                </a:solidFill>
              </a:rPr>
              <a:t>Unit learning objectives</a:t>
            </a:r>
          </a:p>
          <a:p>
            <a:pPr algn="ctr"/>
            <a:endParaRPr lang="en-US" sz="800" b="1" dirty="0">
              <a:solidFill>
                <a:srgbClr val="512373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In this unit, you will learn: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about using </a:t>
            </a:r>
            <a:r>
              <a:rPr lang="en-GB" sz="2400" b="1" dirty="0">
                <a:solidFill>
                  <a:schemeClr val="tx1"/>
                </a:solidFill>
              </a:rPr>
              <a:t>semaphore </a:t>
            </a:r>
            <a:r>
              <a:rPr lang="en-GB" sz="2400" dirty="0">
                <a:solidFill>
                  <a:schemeClr val="tx1"/>
                </a:solidFill>
              </a:rPr>
              <a:t>and </a:t>
            </a:r>
            <a:r>
              <a:rPr lang="en-GB" sz="2400" b="1" dirty="0">
                <a:solidFill>
                  <a:schemeClr val="tx1"/>
                </a:solidFill>
              </a:rPr>
              <a:t>Morse code</a:t>
            </a: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to understand the need for private information to be encrypted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to </a:t>
            </a:r>
            <a:r>
              <a:rPr lang="en-GB" sz="2400" b="1" dirty="0">
                <a:solidFill>
                  <a:schemeClr val="tx1"/>
                </a:solidFill>
              </a:rPr>
              <a:t>encrypt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b="1" dirty="0">
                <a:solidFill>
                  <a:schemeClr val="tx1"/>
                </a:solidFill>
              </a:rPr>
              <a:t>decrypt messages </a:t>
            </a:r>
            <a:r>
              <a:rPr lang="en-GB" sz="2400" dirty="0">
                <a:solidFill>
                  <a:schemeClr val="tx1"/>
                </a:solidFill>
              </a:rPr>
              <a:t>in simple </a:t>
            </a:r>
            <a:r>
              <a:rPr lang="en-GB" sz="2400" b="1" dirty="0">
                <a:solidFill>
                  <a:schemeClr val="tx1"/>
                </a:solidFill>
              </a:rPr>
              <a:t>ciphers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about the need to use complex passwords and to keep them 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about how encryption works on the Internet.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7C8D0-2CF8-4667-A565-CBC5B143E0EE}"/>
              </a:ext>
            </a:extLst>
          </p:cNvPr>
          <p:cNvSpPr txBox="1"/>
          <p:nvPr/>
        </p:nvSpPr>
        <p:spPr>
          <a:xfrm>
            <a:off x="9977120" y="1940560"/>
            <a:ext cx="2214880" cy="148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0934D-C022-46E6-87E2-BEC6E7D8B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E5A23CE-5C89-48D3-8708-BDFDA2B87BE6}"/>
              </a:ext>
            </a:extLst>
          </p:cNvPr>
          <p:cNvSpPr txBox="1"/>
          <p:nvPr/>
        </p:nvSpPr>
        <p:spPr>
          <a:xfrm>
            <a:off x="6096000" y="4718330"/>
            <a:ext cx="514776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 you know what the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bold words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mean?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Click on this box to see the definitions.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7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47C8D0-2CF8-4667-A565-CBC5B143E0EE}"/>
              </a:ext>
            </a:extLst>
          </p:cNvPr>
          <p:cNvSpPr txBox="1"/>
          <p:nvPr/>
        </p:nvSpPr>
        <p:spPr>
          <a:xfrm>
            <a:off x="9977120" y="1940560"/>
            <a:ext cx="2214880" cy="148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640117-5CBF-4E6C-A58D-B577A093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BAA01-73F3-44E5-AF06-2D48A8DEE975}"/>
              </a:ext>
            </a:extLst>
          </p:cNvPr>
          <p:cNvSpPr/>
          <p:nvPr/>
        </p:nvSpPr>
        <p:spPr>
          <a:xfrm>
            <a:off x="682839" y="892751"/>
            <a:ext cx="10785540" cy="4795498"/>
          </a:xfrm>
          <a:prstGeom prst="rect">
            <a:avLst/>
          </a:prstGeom>
          <a:solidFill>
            <a:srgbClr val="E8F9FF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512373"/>
                </a:solidFill>
              </a:rPr>
              <a:t>Key Vocabulary </a:t>
            </a:r>
          </a:p>
          <a:p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Semaphore: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simple code for converting letters and numbers into different positions of two flags, one held in each hand</a:t>
            </a:r>
          </a:p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Morse code: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simple code for converting letters and numbers into patterns of short and long electrical pulses</a:t>
            </a:r>
          </a:p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Encrypt: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convert a readable message into an encrypted form so that it cannot be read by those without a key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Decrypt: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convert an encrypted message into readable text</a:t>
            </a:r>
          </a:p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Message: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information to be transmitted from one person (or system) to another</a:t>
            </a:r>
          </a:p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Cipher: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 agreed scheme (algorithm) for encrypting or decrypting a message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36542662-BC02-4CE0-A99C-19588E16D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118" y="29903"/>
            <a:ext cx="2085013" cy="542591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7C37B9CE-1688-461A-AB48-C69D3C5B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118" y="0"/>
            <a:ext cx="2085013" cy="542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64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E97A-5BD0-441F-AB46-7D00DF3D9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7D380-1B72-465D-A712-9D0AD85377CA}"/>
              </a:ext>
            </a:extLst>
          </p:cNvPr>
          <p:cNvSpPr/>
          <p:nvPr/>
        </p:nvSpPr>
        <p:spPr>
          <a:xfrm>
            <a:off x="987603" y="2083083"/>
            <a:ext cx="10216794" cy="1840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Session 1: Transmitting information in semaphore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To communicate information using semaphore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55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28056" y="1117623"/>
            <a:ext cx="557539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r>
              <a:rPr lang="en-GB" sz="2000" dirty="0"/>
              <a:t>In this session you will learn about </a:t>
            </a:r>
            <a:r>
              <a:rPr lang="en-GB" sz="2000" b="1" dirty="0"/>
              <a:t>semaphore </a:t>
            </a:r>
            <a:r>
              <a:rPr lang="en-GB" sz="2000" dirty="0"/>
              <a:t>and how it </a:t>
            </a:r>
            <a:r>
              <a:rPr lang="en-GB" sz="2000" b="1" dirty="0"/>
              <a:t>transmits </a:t>
            </a:r>
            <a:r>
              <a:rPr lang="en-GB" sz="2000" dirty="0"/>
              <a:t>information. You will communicate information over short and long distances.</a:t>
            </a:r>
            <a:endParaRPr lang="en-GB" sz="2000" b="1" dirty="0"/>
          </a:p>
        </p:txBody>
      </p:sp>
      <p:pic>
        <p:nvPicPr>
          <p:cNvPr id="8" name="Picture 8" descr="A picture containing road, outdoor, sport, game&#10;&#10;Description automatically generated">
            <a:extLst>
              <a:ext uri="{FF2B5EF4-FFF2-40B4-BE49-F238E27FC236}">
                <a16:creationId xmlns:a16="http://schemas.microsoft.com/office/drawing/2014/main" id="{A827C303-C19D-47B8-93B2-F57F6D22E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358" y="826260"/>
            <a:ext cx="4312958" cy="2490645"/>
          </a:xfrm>
          <a:prstGeom prst="rect">
            <a:avLst/>
          </a:prstGeo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 descr="A picture containing outdoor, road, sport, game&#10;&#10;Description automatically generated">
            <a:extLst>
              <a:ext uri="{FF2B5EF4-FFF2-40B4-BE49-F238E27FC236}">
                <a16:creationId xmlns:a16="http://schemas.microsoft.com/office/drawing/2014/main" id="{219412A7-B9A9-473F-BE2D-8642CB786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358" y="3557503"/>
            <a:ext cx="4312958" cy="2522299"/>
          </a:xfrm>
          <a:prstGeom prst="rect">
            <a:avLst/>
          </a:prstGeo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982A1-9A74-423F-8ED8-41F69B9AC8B4}"/>
              </a:ext>
            </a:extLst>
          </p:cNvPr>
          <p:cNvSpPr txBox="1"/>
          <p:nvPr/>
        </p:nvSpPr>
        <p:spPr>
          <a:xfrm>
            <a:off x="1325229" y="3043660"/>
            <a:ext cx="47604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b="1" dirty="0">
                <a:ea typeface="+mn-lt"/>
                <a:cs typeface="+mn-lt"/>
              </a:rPr>
              <a:t>Semaphore: </a:t>
            </a:r>
            <a:r>
              <a:rPr lang="en-GB" sz="2000" dirty="0">
                <a:ea typeface="+mn-lt"/>
                <a:cs typeface="+mn-lt"/>
              </a:rPr>
              <a:t>a simple code for converting letters and numbers into different positions of two flags, one held in each hand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8D18C-019C-4945-B98F-FC8980FF079D}"/>
              </a:ext>
            </a:extLst>
          </p:cNvPr>
          <p:cNvSpPr txBox="1"/>
          <p:nvPr/>
        </p:nvSpPr>
        <p:spPr>
          <a:xfrm>
            <a:off x="1325229" y="3044117"/>
            <a:ext cx="4760495" cy="1051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16000" bIns="216000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dirty="0">
                <a:ea typeface="+mn-lt"/>
                <a:cs typeface="+mn-lt"/>
              </a:rPr>
              <a:t>Do you know what </a:t>
            </a:r>
            <a:r>
              <a:rPr lang="en-GB" sz="2000" b="1" dirty="0">
                <a:ea typeface="+mn-lt"/>
                <a:cs typeface="+mn-lt"/>
              </a:rPr>
              <a:t>semaphore </a:t>
            </a:r>
            <a:r>
              <a:rPr lang="en-GB" sz="2000" dirty="0">
                <a:ea typeface="+mn-lt"/>
                <a:cs typeface="+mn-lt"/>
              </a:rPr>
              <a:t>is?</a:t>
            </a:r>
          </a:p>
          <a:p>
            <a:pPr>
              <a:tabLst>
                <a:tab pos="3228975" algn="l"/>
              </a:tabLst>
            </a:pPr>
            <a:r>
              <a:rPr lang="en-GB" sz="2000" dirty="0"/>
              <a:t>Click on this box to see the definition.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FC2D8-0763-4CC5-8ECE-A2D17C1CBD94}"/>
              </a:ext>
            </a:extLst>
          </p:cNvPr>
          <p:cNvSpPr txBox="1"/>
          <p:nvPr/>
        </p:nvSpPr>
        <p:spPr>
          <a:xfrm>
            <a:off x="1335505" y="4424017"/>
            <a:ext cx="47604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b="1" dirty="0">
                <a:ea typeface="+mn-lt"/>
                <a:cs typeface="+mn-lt"/>
              </a:rPr>
              <a:t>Transmit: </a:t>
            </a:r>
            <a:r>
              <a:rPr lang="en-GB" sz="2000" dirty="0">
                <a:ea typeface="+mn-lt"/>
                <a:cs typeface="+mn-lt"/>
              </a:rPr>
              <a:t>to communicate a message over a long 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08B510-C6D7-48F1-B78B-34793C7CAC99}"/>
              </a:ext>
            </a:extLst>
          </p:cNvPr>
          <p:cNvSpPr txBox="1"/>
          <p:nvPr/>
        </p:nvSpPr>
        <p:spPr>
          <a:xfrm>
            <a:off x="1324620" y="4417039"/>
            <a:ext cx="47604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dirty="0">
                <a:ea typeface="+mn-lt"/>
                <a:cs typeface="+mn-lt"/>
              </a:rPr>
              <a:t>Do you know what </a:t>
            </a:r>
            <a:r>
              <a:rPr lang="en-GB" sz="2000" b="1" dirty="0">
                <a:ea typeface="+mn-lt"/>
                <a:cs typeface="+mn-lt"/>
              </a:rPr>
              <a:t>transmit </a:t>
            </a:r>
            <a:r>
              <a:rPr lang="en-GB" sz="2000" dirty="0">
                <a:ea typeface="+mn-lt"/>
                <a:cs typeface="+mn-lt"/>
              </a:rPr>
              <a:t>means?</a:t>
            </a:r>
            <a:endParaRPr lang="en-GB" sz="2000" dirty="0"/>
          </a:p>
          <a:p>
            <a:pPr>
              <a:tabLst>
                <a:tab pos="3228975" algn="l"/>
              </a:tabLst>
            </a:pPr>
            <a:r>
              <a:rPr lang="en-GB" sz="2000" dirty="0"/>
              <a:t>Click on this box to see the definition.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9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63811" y="892188"/>
            <a:ext cx="698043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How do you think people communicated over long distances before the telephone or the Internet existed?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What if they wanted to communicate as quickly as possible?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3AA757-4FC8-4708-B203-883B6C60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1709" y="3639692"/>
            <a:ext cx="5615801" cy="22580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man sending Morse code using telegraph ">
            <a:extLst>
              <a:ext uri="{FF2B5EF4-FFF2-40B4-BE49-F238E27FC236}">
                <a16:creationId xmlns:a16="http://schemas.microsoft.com/office/drawing/2014/main" id="{3712B3FB-7921-49AC-960C-97AEEA7E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122" y="636438"/>
            <a:ext cx="3479067" cy="27925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DAA1F0D-DAE2-4E9D-A882-F22E9A811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290" y="2436507"/>
            <a:ext cx="4576311" cy="2332234"/>
          </a:xfrm>
          <a:prstGeom prst="rect">
            <a:avLst/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26818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69248" y="1690062"/>
            <a:ext cx="5292067" cy="3247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This is the semaphore alphabet. Messages are communicated by breaking them down into individual letters and sending each letter over line-of-sight distances using a simple flag code.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have a semaphore reference sheet and flags.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In pairs, use the sheet to practise sending and receiving messages between you.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2D5085-2D4D-42AD-B84C-3C7B23A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3244" y="753931"/>
            <a:ext cx="4758520" cy="5350138"/>
          </a:xfrm>
          <a:prstGeom prst="rect">
            <a:avLst/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60053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85125" y="1188972"/>
            <a:ext cx="461356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r>
              <a:rPr lang="en-GB" sz="2000" dirty="0"/>
              <a:t>Can you work in pairs to decode this semaphore message? What does it say?</a:t>
            </a:r>
          </a:p>
          <a:p>
            <a:endParaRPr lang="en-GB" sz="2000" dirty="0"/>
          </a:p>
          <a:p>
            <a:r>
              <a:rPr lang="en-GB" sz="2000" b="1" dirty="0"/>
              <a:t>Answer on the next slide!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88669-81FD-438D-9BFF-3D8D5B85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7274"/>
            <a:ext cx="5106080" cy="5483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Left, Ear, Hear, Human, Biology, Conch, Cup, Auricle">
            <a:extLst>
              <a:ext uri="{FF2B5EF4-FFF2-40B4-BE49-F238E27FC236}">
                <a16:creationId xmlns:a16="http://schemas.microsoft.com/office/drawing/2014/main" id="{8C439478-F8D8-4B00-9EFF-32EFA665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5584">
            <a:off x="2318154" y="3083681"/>
            <a:ext cx="1957098" cy="30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3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96217-C32D-4A24-8530-0D359D65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605081"/>
            <a:ext cx="5106080" cy="5483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4F95-DB2A-4BA9-AB6F-D96647B1D9AC}"/>
              </a:ext>
            </a:extLst>
          </p:cNvPr>
          <p:cNvSpPr txBox="1"/>
          <p:nvPr/>
        </p:nvSpPr>
        <p:spPr>
          <a:xfrm>
            <a:off x="6096000" y="605081"/>
            <a:ext cx="52578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THE</a:t>
            </a:r>
          </a:p>
          <a:p>
            <a:r>
              <a:rPr lang="en-GB" sz="5000" b="1" dirty="0"/>
              <a:t>SMALLEST</a:t>
            </a:r>
          </a:p>
          <a:p>
            <a:r>
              <a:rPr lang="en-GB" sz="5000" b="1" dirty="0"/>
              <a:t>BONE IN</a:t>
            </a:r>
          </a:p>
          <a:p>
            <a:r>
              <a:rPr lang="en-GB" sz="5000" b="1" dirty="0"/>
              <a:t>YOUR</a:t>
            </a:r>
          </a:p>
          <a:p>
            <a:r>
              <a:rPr lang="en-GB" sz="5000" b="1" dirty="0"/>
              <a:t>BODY IS</a:t>
            </a:r>
          </a:p>
          <a:p>
            <a:r>
              <a:rPr lang="en-GB" sz="5000" b="1" dirty="0"/>
              <a:t>IN YOUR</a:t>
            </a:r>
          </a:p>
          <a:p>
            <a:r>
              <a:rPr lang="en-GB" sz="5000" b="1" dirty="0"/>
              <a:t>EAR</a:t>
            </a:r>
          </a:p>
        </p:txBody>
      </p:sp>
      <p:pic>
        <p:nvPicPr>
          <p:cNvPr id="1026" name="Picture 2" descr="Left, Ear, Hear, Human, Biology, Conch, Cup, Auricle">
            <a:extLst>
              <a:ext uri="{FF2B5EF4-FFF2-40B4-BE49-F238E27FC236}">
                <a16:creationId xmlns:a16="http://schemas.microsoft.com/office/drawing/2014/main" id="{E34AF3E8-7766-4C76-919A-F66AD3C5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5584">
            <a:off x="8475958" y="2016262"/>
            <a:ext cx="2688468" cy="42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47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16689</TotalTime>
  <Words>635</Words>
  <Application>Microsoft Office PowerPoint</Application>
  <PresentationFormat>Widescreen</PresentationFormat>
  <Paragraphs>78</Paragraphs>
  <Slides>11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White</dc:creator>
  <cp:lastModifiedBy>Jade Smith</cp:lastModifiedBy>
  <cp:revision>354</cp:revision>
  <dcterms:created xsi:type="dcterms:W3CDTF">2018-09-25T11:16:15Z</dcterms:created>
  <dcterms:modified xsi:type="dcterms:W3CDTF">2021-01-14T18:32:48Z</dcterms:modified>
</cp:coreProperties>
</file>