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5" r:id="rId2"/>
    <p:sldId id="313" r:id="rId3"/>
    <p:sldId id="312" r:id="rId4"/>
    <p:sldId id="319" r:id="rId5"/>
    <p:sldId id="335" r:id="rId6"/>
    <p:sldId id="336" r:id="rId7"/>
    <p:sldId id="350" r:id="rId8"/>
    <p:sldId id="341" r:id="rId9"/>
    <p:sldId id="344" r:id="rId10"/>
    <p:sldId id="35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stair Coe" initials="AC" lastIdx="2" clrIdx="0">
    <p:extLst>
      <p:ext uri="{19B8F6BF-5375-455C-9EA6-DF929625EA0E}">
        <p15:presenceInfo xmlns:p15="http://schemas.microsoft.com/office/powerpoint/2012/main" userId="S-1-5-21-3443660711-4076762891-3855977816-30517" providerId="AD"/>
      </p:ext>
    </p:extLst>
  </p:cmAuthor>
  <p:cmAuthor id="2" name="Amanda Jackson" initials="AJ" lastIdx="6" clrIdx="1">
    <p:extLst>
      <p:ext uri="{19B8F6BF-5375-455C-9EA6-DF929625EA0E}">
        <p15:presenceInfo xmlns:p15="http://schemas.microsoft.com/office/powerpoint/2012/main" userId="ce1e01163e06ba6e" providerId="Windows Live"/>
      </p:ext>
    </p:extLst>
  </p:cmAuthor>
  <p:cmAuthor id="3" name="Laura White" initials="LW" lastIdx="37" clrIdx="2">
    <p:extLst>
      <p:ext uri="{19B8F6BF-5375-455C-9EA6-DF929625EA0E}">
        <p15:presenceInfo xmlns:p15="http://schemas.microsoft.com/office/powerpoint/2012/main" userId="f4206ef4509a177f" providerId="Windows Live"/>
      </p:ext>
    </p:extLst>
  </p:cmAuthor>
  <p:cmAuthor id="4" name="Adam Chase" initials="AC" lastIdx="1" clrIdx="3">
    <p:extLst>
      <p:ext uri="{19B8F6BF-5375-455C-9EA6-DF929625EA0E}">
        <p15:presenceInfo xmlns:p15="http://schemas.microsoft.com/office/powerpoint/2012/main" userId="S::achase_oldhallprimary.com#ext#@hachette.onmicrosoft.com::24e3bdda-fcbe-4a76-8c83-e47b2a51ab97" providerId="AD"/>
      </p:ext>
    </p:extLst>
  </p:cmAuthor>
  <p:cmAuthor id="5" name="Jane Tyler" initials="JT" lastIdx="6" clrIdx="4">
    <p:extLst>
      <p:ext uri="{19B8F6BF-5375-455C-9EA6-DF929625EA0E}">
        <p15:presenceInfo xmlns:p15="http://schemas.microsoft.com/office/powerpoint/2012/main" userId="S::Jane.Tyler@risingstars-uk.com::e0f0ba26-762d-405f-9578-e1c206f209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E8FFF9"/>
    <a:srgbClr val="CDFFF9"/>
    <a:srgbClr val="FFFFFF"/>
    <a:srgbClr val="FF99FF"/>
    <a:srgbClr val="EBE5F0"/>
    <a:srgbClr val="FF00FF"/>
    <a:srgbClr val="512373"/>
    <a:srgbClr val="DFD3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8388" autoAdjust="0"/>
  </p:normalViewPr>
  <p:slideViewPr>
    <p:cSldViewPr snapToGrid="0">
      <p:cViewPr varScale="1">
        <p:scale>
          <a:sx n="45" d="100"/>
          <a:sy n="45" d="100"/>
        </p:scale>
        <p:origin x="24" y="101"/>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099E5D-97DA-6E4F-B87C-CF2E8D237263}" type="datetime1">
              <a:rPr lang="en-GB" smtClean="0"/>
              <a:t>28/01/2021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582E19-35AC-9F4D-ABD5-6666FED92311}" type="slidenum">
              <a:rPr lang="en-US" smtClean="0"/>
              <a:t>‹#›</a:t>
            </a:fld>
            <a:endParaRPr lang="en-US"/>
          </a:p>
        </p:txBody>
      </p:sp>
    </p:spTree>
    <p:extLst>
      <p:ext uri="{BB962C8B-B14F-4D97-AF65-F5344CB8AC3E}">
        <p14:creationId xmlns:p14="http://schemas.microsoft.com/office/powerpoint/2010/main" val="1344082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C2D03-5CA3-2348-A7E4-EFFF42EA6170}" type="datetime1">
              <a:rPr lang="en-GB" smtClean="0"/>
              <a:t>28/01/2021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C3725-F852-974E-91A9-1CB0B86E8D1E}" type="slidenum">
              <a:rPr lang="en-US" smtClean="0"/>
              <a:t>‹#›</a:t>
            </a:fld>
            <a:endParaRPr lang="en-US"/>
          </a:p>
        </p:txBody>
      </p:sp>
    </p:spTree>
    <p:extLst>
      <p:ext uri="{BB962C8B-B14F-4D97-AF65-F5344CB8AC3E}">
        <p14:creationId xmlns:p14="http://schemas.microsoft.com/office/powerpoint/2010/main" val="85922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1</a:t>
            </a:fld>
            <a:endParaRPr lang="en-US"/>
          </a:p>
        </p:txBody>
      </p:sp>
    </p:spTree>
    <p:extLst>
      <p:ext uri="{BB962C8B-B14F-4D97-AF65-F5344CB8AC3E}">
        <p14:creationId xmlns:p14="http://schemas.microsoft.com/office/powerpoint/2010/main" val="103767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2</a:t>
            </a:fld>
            <a:endParaRPr lang="en-US"/>
          </a:p>
        </p:txBody>
      </p:sp>
    </p:spTree>
    <p:extLst>
      <p:ext uri="{BB962C8B-B14F-4D97-AF65-F5344CB8AC3E}">
        <p14:creationId xmlns:p14="http://schemas.microsoft.com/office/powerpoint/2010/main" val="289400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6</a:t>
            </a:fld>
            <a:endParaRPr lang="en-US"/>
          </a:p>
        </p:txBody>
      </p:sp>
    </p:spTree>
    <p:extLst>
      <p:ext uri="{BB962C8B-B14F-4D97-AF65-F5344CB8AC3E}">
        <p14:creationId xmlns:p14="http://schemas.microsoft.com/office/powerpoint/2010/main" val="215389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7</a:t>
            </a:fld>
            <a:endParaRPr lang="en-US"/>
          </a:p>
        </p:txBody>
      </p:sp>
    </p:spTree>
    <p:extLst>
      <p:ext uri="{BB962C8B-B14F-4D97-AF65-F5344CB8AC3E}">
        <p14:creationId xmlns:p14="http://schemas.microsoft.com/office/powerpoint/2010/main" val="65327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letters of the alphabet are much more common than others. Samuel Morse designed the code to be as efficient as possible by assigning the shortest codes to the most common letters.</a:t>
            </a:r>
          </a:p>
          <a:p>
            <a:endParaRPr lang="en-GB" dirty="0"/>
          </a:p>
          <a:p>
            <a:r>
              <a:rPr lang="en-GB" dirty="0"/>
              <a:t>In answer to question 3, pupils might suggest </a:t>
            </a:r>
            <a:r>
              <a:rPr lang="en-GB" sz="1200" b="0" i="0" u="none" strike="noStrike" kern="1200" baseline="0" dirty="0">
                <a:solidFill>
                  <a:schemeClr val="tx1"/>
                </a:solidFill>
                <a:latin typeface="+mn-lt"/>
                <a:ea typeface="+mn-ea"/>
                <a:cs typeface="+mn-cs"/>
              </a:rPr>
              <a:t>a similar receive and resend method as with semaphore. Ask them about other possibilities. Try and elicit the suggestion on the next slide.</a:t>
            </a:r>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8</a:t>
            </a:fld>
            <a:endParaRPr lang="en-US"/>
          </a:p>
        </p:txBody>
      </p:sp>
    </p:spTree>
    <p:extLst>
      <p:ext uri="{BB962C8B-B14F-4D97-AF65-F5344CB8AC3E}">
        <p14:creationId xmlns:p14="http://schemas.microsoft.com/office/powerpoint/2010/main" val="191561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C3725-F852-974E-91A9-1CB0B86E8D1E}" type="slidenum">
              <a:rPr lang="en-US" smtClean="0"/>
              <a:t>9</a:t>
            </a:fld>
            <a:endParaRPr lang="en-US"/>
          </a:p>
        </p:txBody>
      </p:sp>
    </p:spTree>
    <p:extLst>
      <p:ext uri="{BB962C8B-B14F-4D97-AF65-F5344CB8AC3E}">
        <p14:creationId xmlns:p14="http://schemas.microsoft.com/office/powerpoint/2010/main" val="401052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46D8-C5C6-4A13-AE29-B80A737EF99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37F761-3BA8-4D5F-8574-AD3342FC194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B3D30B-4D65-4F60-8AA4-9EBEF6507234}"/>
              </a:ext>
            </a:extLst>
          </p:cNvPr>
          <p:cNvSpPr>
            <a:spLocks noGrp="1"/>
          </p:cNvSpPr>
          <p:nvPr>
            <p:ph type="dt" sz="half" idx="10"/>
          </p:nvPr>
        </p:nvSpPr>
        <p:spPr>
          <a:xfrm>
            <a:off x="707201" y="6356350"/>
            <a:ext cx="4199908" cy="365125"/>
          </a:xfrm>
          <a:prstGeom prst="rect">
            <a:avLst/>
          </a:prstGeom>
        </p:spPr>
        <p:txBody>
          <a:bodyPr/>
          <a:lstStyle>
            <a:lvl1pPr>
              <a:defRPr/>
            </a:lvl1pPr>
          </a:lstStyle>
          <a:p>
            <a:r>
              <a:rPr lang="en-US" dirty="0"/>
              <a:t>Rising Stars 2020 © Hodder &amp; Stoughton Limited </a:t>
            </a:r>
            <a:endParaRPr lang="en-GB" dirty="0"/>
          </a:p>
        </p:txBody>
      </p:sp>
    </p:spTree>
    <p:extLst>
      <p:ext uri="{BB962C8B-B14F-4D97-AF65-F5344CB8AC3E}">
        <p14:creationId xmlns:p14="http://schemas.microsoft.com/office/powerpoint/2010/main" val="420809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8F1A-CA62-4B05-8EB4-34E157C939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CAE7CB-932B-43E7-8119-6661E0070FA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9E919-D58D-4D14-81FB-FF0284AD596F}"/>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259499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FB272E-7FC7-4170-B3B3-BC0FA62F936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21664B-CC2F-4DAC-AFB1-9D47467B22C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811D3-89B4-4C19-A37D-BF590B75078A}"/>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277219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AF0ACA92-0907-46DA-977E-99E98A9D5C49}"/>
              </a:ext>
            </a:extLst>
          </p:cNvPr>
          <p:cNvSpPr>
            <a:spLocks noGrp="1"/>
          </p:cNvSpPr>
          <p:nvPr>
            <p:ph type="ftr" sz="quarter" idx="3"/>
          </p:nvPr>
        </p:nvSpPr>
        <p:spPr>
          <a:xfrm>
            <a:off x="838199" y="6394570"/>
            <a:ext cx="4760495" cy="365125"/>
          </a:xfrm>
          <a:prstGeom prst="rect">
            <a:avLst/>
          </a:prstGeom>
        </p:spPr>
        <p:txBody>
          <a:bodyPr vert="horz" lIns="91440" tIns="45720" rIns="91440" bIns="45720" rtlCol="0" anchor="ctr"/>
          <a:lstStyle>
            <a:lvl1pPr algn="l">
              <a:defRPr sz="1200">
                <a:solidFill>
                  <a:schemeClr val="tx1"/>
                </a:solidFill>
              </a:defRPr>
            </a:lvl1pPr>
          </a:lstStyle>
          <a:p>
            <a:r>
              <a:rPr lang="en-GB" dirty="0"/>
              <a:t>Rising Stars 2020 © Hodder &amp; Stoughton Limited </a:t>
            </a:r>
          </a:p>
        </p:txBody>
      </p:sp>
    </p:spTree>
    <p:extLst>
      <p:ext uri="{BB962C8B-B14F-4D97-AF65-F5344CB8AC3E}">
        <p14:creationId xmlns:p14="http://schemas.microsoft.com/office/powerpoint/2010/main" val="93903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F9AC-D988-48E0-BFEA-5069CF82B5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CB72E2-0242-486C-A3B1-19E5A83283C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3DA8E-1BED-4DA9-9092-C4AB5A1F4291}"/>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51314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B0EC-2876-49D6-9F45-860541DAE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11846D-0D35-42FF-8C33-99A247BB1ED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F8BCDE-B47E-4B5F-AA35-AF9337A01624}"/>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326864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B2BF-B115-45C2-93E4-A022633C33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959A96-0EB9-4F17-971C-F602C5EE5FE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35BD44-F070-4D77-BFF0-14EDDAFB7779}"/>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89131B-200E-44A7-91E7-ED74FAA2EB8D}"/>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10183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D3E3-7AB9-4A43-AC25-AC177CC1416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57693C-9773-47CE-BB68-55F7E6C4DC9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E316C8-ACC9-42DA-9020-939A64BCD397}"/>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7DCF80-3EA7-457C-A769-7B509439E4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527B1E-1E64-4C27-AC7B-B7DBAF83C88C}"/>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4AC7F4-2B98-47A1-82DB-E15F5CFF5B2F}"/>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402383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25D7-C0E5-4D90-962B-4EB5E729C2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EB2A0F-16E9-4DA1-A30A-83BA047A7204}"/>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287286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EDB956D-769B-4D91-8F8A-25D46F660D28}"/>
              </a:ext>
            </a:extLst>
          </p:cNvPr>
          <p:cNvSpPr txBox="1">
            <a:spLocks/>
          </p:cNvSpPr>
          <p:nvPr userDrawn="1"/>
        </p:nvSpPr>
        <p:spPr>
          <a:xfrm>
            <a:off x="274320" y="6404667"/>
            <a:ext cx="4199908" cy="365125"/>
          </a:xfrm>
          <a:prstGeom prst="rect">
            <a:avLst/>
          </a:prstGeom>
        </p:spPr>
        <p:txBody>
          <a:bodyPr vert="horz" lIns="91440" tIns="45720" rIns="91440" bIns="45720" rtlCol="0" anchor="ctr"/>
          <a:lstStyle>
            <a:defPPr>
              <a:defRPr lang="en-US"/>
            </a:defPPr>
            <a:lvl1pPr marL="0" algn="l" defTabSz="914400" rtl="0" eaLnBrk="1" latinLnBrk="0" hangingPunct="1">
              <a:defRPr lang="en-GB" sz="1100" kern="1200" smtClean="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Rising Stars 2020 © Hodder &amp; Stoughton Limited </a:t>
            </a:r>
          </a:p>
        </p:txBody>
      </p:sp>
      <p:sp>
        <p:nvSpPr>
          <p:cNvPr id="4" name="Title 3">
            <a:extLst>
              <a:ext uri="{FF2B5EF4-FFF2-40B4-BE49-F238E27FC236}">
                <a16:creationId xmlns:a16="http://schemas.microsoft.com/office/drawing/2014/main" id="{2DD161D1-FF32-EB41-9AC0-A81A3BDF35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3885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732D-C435-415E-A4C7-4681F7DB14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46F0B1-6DA0-441C-A8EB-78C5F389F5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CA050C-BECA-4C02-94C9-0DF7A8C178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AC08E2-25BD-4999-9782-FD630D1F46B8}"/>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311413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1E3E-5B98-4ED6-B0AF-3674B91AB77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500043-F8CA-4ED1-AA43-DEBAEB2230D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15E038-4CD4-4867-AA06-CDE99B7727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732B52-C507-4F02-952C-5841E803D538}"/>
              </a:ext>
            </a:extLst>
          </p:cNvPr>
          <p:cNvSpPr>
            <a:spLocks noGrp="1"/>
          </p:cNvSpPr>
          <p:nvPr>
            <p:ph type="dt" sz="half" idx="10"/>
          </p:nvPr>
        </p:nvSpPr>
        <p:spPr>
          <a:xfrm>
            <a:off x="707201" y="6356350"/>
            <a:ext cx="4199908" cy="365125"/>
          </a:xfrm>
          <a:prstGeom prst="rect">
            <a:avLst/>
          </a:prstGeom>
        </p:spPr>
        <p:txBody>
          <a:bodyPr/>
          <a:lstStyle/>
          <a:p>
            <a:r>
              <a:rPr lang="en-US" dirty="0"/>
              <a:t>Rising Stars 2020 © Hodder &amp; Stoughton Limited </a:t>
            </a:r>
            <a:endParaRPr lang="en-GB" dirty="0"/>
          </a:p>
        </p:txBody>
      </p:sp>
    </p:spTree>
    <p:extLst>
      <p:ext uri="{BB962C8B-B14F-4D97-AF65-F5344CB8AC3E}">
        <p14:creationId xmlns:p14="http://schemas.microsoft.com/office/powerpoint/2010/main" val="376362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12C3AF-B2FE-4602-BB8F-FFAC3A6D4E3A}"/>
              </a:ext>
            </a:extLst>
          </p:cNvPr>
          <p:cNvSpPr/>
          <p:nvPr userDrawn="1"/>
        </p:nvSpPr>
        <p:spPr>
          <a:xfrm>
            <a:off x="0" y="6261214"/>
            <a:ext cx="12192000" cy="6409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A436DFA-BB0F-4130-9E33-94164089E299}"/>
              </a:ext>
            </a:extLst>
          </p:cNvPr>
          <p:cNvSpPr/>
          <p:nvPr userDrawn="1"/>
        </p:nvSpPr>
        <p:spPr>
          <a:xfrm>
            <a:off x="11582400" y="0"/>
            <a:ext cx="6096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Placeholder 1">
            <a:extLst>
              <a:ext uri="{FF2B5EF4-FFF2-40B4-BE49-F238E27FC236}">
                <a16:creationId xmlns:a16="http://schemas.microsoft.com/office/drawing/2014/main" id="{45995934-E12E-4E2C-8212-17D30445054A}"/>
              </a:ext>
            </a:extLst>
          </p:cNvPr>
          <p:cNvSpPr>
            <a:spLocks noGrp="1"/>
          </p:cNvSpPr>
          <p:nvPr>
            <p:ph type="title"/>
          </p:nvPr>
        </p:nvSpPr>
        <p:spPr>
          <a:xfrm>
            <a:off x="838200" y="666750"/>
            <a:ext cx="10515600" cy="102393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7" name="Text Placeholder 2">
            <a:extLst>
              <a:ext uri="{FF2B5EF4-FFF2-40B4-BE49-F238E27FC236}">
                <a16:creationId xmlns:a16="http://schemas.microsoft.com/office/drawing/2014/main" id="{42FFE872-16C5-4C9D-B8DC-091AF9FC9226}"/>
              </a:ext>
            </a:extLst>
          </p:cNvPr>
          <p:cNvSpPr>
            <a:spLocks noGrp="1"/>
          </p:cNvSpPr>
          <p:nvPr>
            <p:ph type="body" idx="1"/>
          </p:nvPr>
        </p:nvSpPr>
        <p:spPr>
          <a:xfrm>
            <a:off x="838200" y="1825625"/>
            <a:ext cx="10515600" cy="42062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725E7D3A-E8D6-4203-94C3-6EF571831504}"/>
              </a:ext>
            </a:extLst>
          </p:cNvPr>
          <p:cNvSpPr/>
          <p:nvPr userDrawn="1"/>
        </p:nvSpPr>
        <p:spPr>
          <a:xfrm>
            <a:off x="0" y="1675"/>
            <a:ext cx="12192000" cy="5318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00DD14C-A770-478A-AE53-C4AD6718307E}"/>
              </a:ext>
            </a:extLst>
          </p:cNvPr>
          <p:cNvSpPr/>
          <p:nvPr userDrawn="1"/>
        </p:nvSpPr>
        <p:spPr>
          <a:xfrm>
            <a:off x="0" y="0"/>
            <a:ext cx="6096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ate Placeholder 3">
            <a:extLst>
              <a:ext uri="{FF2B5EF4-FFF2-40B4-BE49-F238E27FC236}">
                <a16:creationId xmlns:a16="http://schemas.microsoft.com/office/drawing/2014/main" id="{7F928B9C-CAE1-46DE-9F7E-E7293751E0FB}"/>
              </a:ext>
            </a:extLst>
          </p:cNvPr>
          <p:cNvSpPr>
            <a:spLocks noGrp="1"/>
          </p:cNvSpPr>
          <p:nvPr>
            <p:ph type="dt" sz="half" idx="2"/>
          </p:nvPr>
        </p:nvSpPr>
        <p:spPr>
          <a:xfrm>
            <a:off x="609600" y="6424987"/>
            <a:ext cx="4199908" cy="365125"/>
          </a:xfrm>
          <a:prstGeom prst="rect">
            <a:avLst/>
          </a:prstGeom>
        </p:spPr>
        <p:txBody>
          <a:bodyPr vert="horz" lIns="91440" tIns="45720" rIns="91440" bIns="45720" rtlCol="0" anchor="ctr"/>
          <a:lstStyle>
            <a:lvl1pPr algn="l">
              <a:defRPr lang="en-GB" sz="1100" smtClean="0">
                <a:solidFill>
                  <a:schemeClr val="tx1"/>
                </a:solidFill>
                <a:effectLst/>
              </a:defRPr>
            </a:lvl1pPr>
          </a:lstStyle>
          <a:p>
            <a:r>
              <a:rPr lang="en-GB" dirty="0"/>
              <a:t>Rising Stars 2020 © Hodder &amp; Stoughton Limited </a:t>
            </a:r>
          </a:p>
        </p:txBody>
      </p:sp>
      <p:sp>
        <p:nvSpPr>
          <p:cNvPr id="8" name="Flowchart: Connector 7">
            <a:extLst>
              <a:ext uri="{FF2B5EF4-FFF2-40B4-BE49-F238E27FC236}">
                <a16:creationId xmlns:a16="http://schemas.microsoft.com/office/drawing/2014/main" id="{073A7C35-3BAF-4A03-A28C-FDF4CC43ADC1}"/>
              </a:ext>
            </a:extLst>
          </p:cNvPr>
          <p:cNvSpPr/>
          <p:nvPr userDrawn="1"/>
        </p:nvSpPr>
        <p:spPr>
          <a:xfrm>
            <a:off x="11633200" y="67468"/>
            <a:ext cx="508000" cy="531813"/>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2D8B0F9-BA41-7847-8204-5AFBD99AC58F}" type="slidenum">
              <a:rPr lang="en-US" sz="1200" b="1" smtClean="0">
                <a:solidFill>
                  <a:schemeClr val="tx1"/>
                </a:solidFill>
              </a:rPr>
              <a:pPr/>
              <a:t>‹#›</a:t>
            </a:fld>
            <a:endParaRPr lang="en-GB" sz="1200" b="1" dirty="0">
              <a:solidFill>
                <a:schemeClr val="tx1"/>
              </a:solidFill>
            </a:endParaRPr>
          </a:p>
        </p:txBody>
      </p:sp>
      <p:sp>
        <p:nvSpPr>
          <p:cNvPr id="9" name="TextBox 8">
            <a:extLst>
              <a:ext uri="{FF2B5EF4-FFF2-40B4-BE49-F238E27FC236}">
                <a16:creationId xmlns:a16="http://schemas.microsoft.com/office/drawing/2014/main" id="{376FDF50-865A-4F71-B6C2-3EFC5C36B6AF}"/>
              </a:ext>
            </a:extLst>
          </p:cNvPr>
          <p:cNvSpPr txBox="1"/>
          <p:nvPr userDrawn="1"/>
        </p:nvSpPr>
        <p:spPr>
          <a:xfrm>
            <a:off x="480060" y="98305"/>
            <a:ext cx="1771434" cy="338554"/>
          </a:xfrm>
          <a:prstGeom prst="rect">
            <a:avLst/>
          </a:prstGeom>
          <a:noFill/>
        </p:spPr>
        <p:txBody>
          <a:bodyPr wrap="square" rtlCol="0">
            <a:spAutoFit/>
          </a:bodyPr>
          <a:lstStyle/>
          <a:p>
            <a:r>
              <a:rPr lang="en-GB" sz="1600" b="1" dirty="0">
                <a:solidFill>
                  <a:schemeClr val="accent6">
                    <a:lumMod val="50000"/>
                  </a:schemeClr>
                </a:solidFill>
              </a:rPr>
              <a:t>Unit 5.2 Session 2</a:t>
            </a:r>
          </a:p>
        </p:txBody>
      </p:sp>
      <p:pic>
        <p:nvPicPr>
          <p:cNvPr id="3" name="Picture 2">
            <a:extLst>
              <a:ext uri="{FF2B5EF4-FFF2-40B4-BE49-F238E27FC236}">
                <a16:creationId xmlns:a16="http://schemas.microsoft.com/office/drawing/2014/main" id="{8EA6A884-7334-47A6-8091-ADBCDF3D7ED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183319" y="6297522"/>
            <a:ext cx="1399079" cy="450138"/>
          </a:xfrm>
          <a:prstGeom prst="rect">
            <a:avLst/>
          </a:prstGeom>
        </p:spPr>
      </p:pic>
    </p:spTree>
    <p:extLst>
      <p:ext uri="{BB962C8B-B14F-4D97-AF65-F5344CB8AC3E}">
        <p14:creationId xmlns:p14="http://schemas.microsoft.com/office/powerpoint/2010/main" val="1781297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slide" Target="slide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2BE97A-5BD0-441F-AB46-7D00DF3D9617}"/>
              </a:ext>
            </a:extLst>
          </p:cNvPr>
          <p:cNvSpPr>
            <a:spLocks noGrp="1"/>
          </p:cNvSpPr>
          <p:nvPr>
            <p:ph type="ftr" sz="quarter" idx="3"/>
          </p:nvPr>
        </p:nvSpPr>
        <p:spPr/>
        <p:txBody>
          <a:bodyPr/>
          <a:lstStyle/>
          <a:p>
            <a:r>
              <a:rPr lang="en-GB"/>
              <a:t>Rising Stars 2020 © Hodder &amp; Stoughton Limited </a:t>
            </a:r>
            <a:endParaRPr lang="en-GB" dirty="0"/>
          </a:p>
        </p:txBody>
      </p:sp>
      <p:sp>
        <p:nvSpPr>
          <p:cNvPr id="4" name="Rectangle 3">
            <a:extLst>
              <a:ext uri="{FF2B5EF4-FFF2-40B4-BE49-F238E27FC236}">
                <a16:creationId xmlns:a16="http://schemas.microsoft.com/office/drawing/2014/main" id="{5407D380-1B72-465D-A712-9D0AD85377CA}"/>
              </a:ext>
            </a:extLst>
          </p:cNvPr>
          <p:cNvSpPr/>
          <p:nvPr/>
        </p:nvSpPr>
        <p:spPr>
          <a:xfrm>
            <a:off x="2271551" y="2000542"/>
            <a:ext cx="7648898" cy="1840156"/>
          </a:xfrm>
          <a:prstGeom prst="rect">
            <a:avLst/>
          </a:prstGeom>
          <a:solidFill>
            <a:schemeClr val="accent6">
              <a:lumMod val="20000"/>
              <a:lumOff val="80000"/>
            </a:schemeClr>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0" tIns="360000" rIns="360000" bIns="360000" rtlCol="0" anchor="t" anchorCtr="0">
            <a:spAutoFit/>
          </a:bodyPr>
          <a:lstStyle/>
          <a:p>
            <a:pPr algn="ctr">
              <a:spcAft>
                <a:spcPts val="1000"/>
              </a:spcAft>
            </a:pPr>
            <a:r>
              <a:rPr lang="en-GB" sz="3600" b="1" dirty="0">
                <a:solidFill>
                  <a:schemeClr val="accent6">
                    <a:lumMod val="50000"/>
                  </a:schemeClr>
                </a:solidFill>
              </a:rPr>
              <a:t>Session 2: Using Morse code</a:t>
            </a:r>
          </a:p>
          <a:p>
            <a:pPr algn="ctr"/>
            <a:r>
              <a:rPr lang="en-GB" sz="2800" dirty="0">
                <a:solidFill>
                  <a:schemeClr val="tx1"/>
                </a:solidFill>
              </a:rPr>
              <a:t>To communicate messages using Morse code</a:t>
            </a:r>
          </a:p>
        </p:txBody>
      </p:sp>
    </p:spTree>
    <p:custDataLst>
      <p:tags r:id="rId1"/>
    </p:custDataLst>
    <p:extLst>
      <p:ext uri="{BB962C8B-B14F-4D97-AF65-F5344CB8AC3E}">
        <p14:creationId xmlns:p14="http://schemas.microsoft.com/office/powerpoint/2010/main" val="743558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8533" y="912336"/>
            <a:ext cx="10058400" cy="4031873"/>
          </a:xfrm>
          <a:prstGeom prst="rect">
            <a:avLst/>
          </a:prstGeom>
        </p:spPr>
        <p:txBody>
          <a:bodyPr wrap="square">
            <a:spAutoFit/>
          </a:bodyPr>
          <a:lstStyle/>
          <a:p>
            <a:r>
              <a:rPr lang="en-GB" sz="3200" dirty="0" smtClean="0"/>
              <a:t>Task- Can you send a message using Morse Code? </a:t>
            </a:r>
          </a:p>
          <a:p>
            <a:endParaRPr lang="en-GB" sz="3200" dirty="0" smtClean="0"/>
          </a:p>
          <a:p>
            <a:r>
              <a:rPr lang="en-GB" sz="3200" dirty="0" smtClean="0"/>
              <a:t>You could try to send it to someone you live with or record it and email it to us. We will try and guess what you are telling us. </a:t>
            </a:r>
          </a:p>
          <a:p>
            <a:endParaRPr lang="en-GB" sz="3200" dirty="0" smtClean="0"/>
          </a:p>
          <a:p>
            <a:r>
              <a:rPr lang="en-GB" sz="3200" dirty="0" smtClean="0"/>
              <a:t>Don’t worry if you haven’t got a torch, you could use the torch on your phone!</a:t>
            </a:r>
            <a:endParaRPr lang="en-GB" sz="3200" dirty="0"/>
          </a:p>
        </p:txBody>
      </p:sp>
    </p:spTree>
    <p:custDataLst>
      <p:tags r:id="rId1"/>
    </p:custDataLst>
    <p:extLst>
      <p:ext uri="{BB962C8B-B14F-4D97-AF65-F5344CB8AC3E}">
        <p14:creationId xmlns:p14="http://schemas.microsoft.com/office/powerpoint/2010/main" val="102580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ed, Flashlight, Light, Torch, Equipment, Tool">
            <a:extLst>
              <a:ext uri="{FF2B5EF4-FFF2-40B4-BE49-F238E27FC236}">
                <a16:creationId xmlns:a16="http://schemas.microsoft.com/office/drawing/2014/main" id="{7C118A1D-4D73-423D-B4B5-79266A24596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483483">
            <a:off x="6224404" y="2147405"/>
            <a:ext cx="5936736" cy="3190996"/>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a:t>Rising Stars 2020 © Hodder &amp; Stoughton Limited </a:t>
            </a:r>
            <a:endParaRPr lang="en-GB" dirty="0"/>
          </a:p>
        </p:txBody>
      </p:sp>
      <p:sp>
        <p:nvSpPr>
          <p:cNvPr id="4" name="TextBox 3">
            <a:extLst>
              <a:ext uri="{FF2B5EF4-FFF2-40B4-BE49-F238E27FC236}">
                <a16:creationId xmlns:a16="http://schemas.microsoft.com/office/drawing/2014/main" id="{952B0506-00BF-4013-8FF3-FFDC7F6047C0}"/>
              </a:ext>
            </a:extLst>
          </p:cNvPr>
          <p:cNvSpPr txBox="1"/>
          <p:nvPr/>
        </p:nvSpPr>
        <p:spPr>
          <a:xfrm>
            <a:off x="838199" y="808744"/>
            <a:ext cx="6492499" cy="3708708"/>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learn</a:t>
            </a:r>
          </a:p>
          <a:p>
            <a:pPr>
              <a:spcBef>
                <a:spcPts val="600"/>
              </a:spcBef>
            </a:pPr>
            <a:r>
              <a:rPr lang="en-GB" sz="2000" dirty="0"/>
              <a:t>In this session, you will investigate how </a:t>
            </a:r>
            <a:r>
              <a:rPr lang="en-GB" sz="2000" b="1" dirty="0"/>
              <a:t>Morse code </a:t>
            </a:r>
            <a:r>
              <a:rPr lang="en-GB" sz="2000" dirty="0"/>
              <a:t>works and communicate </a:t>
            </a:r>
            <a:r>
              <a:rPr lang="en-GB" sz="2000" b="1" dirty="0"/>
              <a:t>messages</a:t>
            </a:r>
            <a:r>
              <a:rPr lang="en-GB" sz="2000" dirty="0"/>
              <a:t> using Morse code with a torch. You will experiment with </a:t>
            </a:r>
            <a:r>
              <a:rPr lang="en-GB" sz="2000" b="1" dirty="0"/>
              <a:t>transmitting </a:t>
            </a:r>
            <a:r>
              <a:rPr lang="en-GB" sz="2000" dirty="0"/>
              <a:t>messages over short and longer distances and compare it to using </a:t>
            </a:r>
            <a:r>
              <a:rPr lang="en-GB" sz="2000" b="1" dirty="0"/>
              <a:t>semaphore</a:t>
            </a:r>
            <a:r>
              <a:rPr lang="en-GB" sz="2000" dirty="0"/>
              <a:t>.</a:t>
            </a:r>
          </a:p>
          <a:p>
            <a:pPr>
              <a:spcBef>
                <a:spcPts val="1200"/>
              </a:spcBef>
            </a:pPr>
            <a:r>
              <a:rPr lang="en-GB" sz="2000" b="1" dirty="0">
                <a:solidFill>
                  <a:srgbClr val="512373"/>
                </a:solidFill>
              </a:rPr>
              <a:t>Let’s think</a:t>
            </a:r>
          </a:p>
          <a:p>
            <a:pPr>
              <a:spcBef>
                <a:spcPts val="600"/>
              </a:spcBef>
            </a:pPr>
            <a:r>
              <a:rPr lang="en-GB" sz="2000" dirty="0" smtClean="0"/>
              <a:t>Try </a:t>
            </a:r>
            <a:r>
              <a:rPr lang="en-GB" sz="2000" dirty="0"/>
              <a:t>to work out how you can use a torch to pass a message to </a:t>
            </a:r>
            <a:r>
              <a:rPr lang="en-GB" sz="2000" dirty="0" smtClean="0"/>
              <a:t>your friend. </a:t>
            </a:r>
            <a:endParaRPr lang="en-GB" sz="2000" dirty="0"/>
          </a:p>
          <a:p>
            <a:pPr>
              <a:spcBef>
                <a:spcPts val="1200"/>
              </a:spcBef>
            </a:pPr>
            <a:r>
              <a:rPr lang="en-GB" sz="2000" b="1" dirty="0">
                <a:solidFill>
                  <a:srgbClr val="512373"/>
                </a:solidFill>
              </a:rPr>
              <a:t>Let’s discuss</a:t>
            </a:r>
          </a:p>
          <a:p>
            <a:pPr>
              <a:spcBef>
                <a:spcPts val="600"/>
              </a:spcBef>
            </a:pPr>
            <a:r>
              <a:rPr lang="en-GB" sz="2000" dirty="0"/>
              <a:t>What solutions did you come up with?</a:t>
            </a:r>
          </a:p>
        </p:txBody>
      </p:sp>
      <p:sp>
        <p:nvSpPr>
          <p:cNvPr id="7" name="TextBox 6">
            <a:hlinkClick r:id="rId5" action="ppaction://hlinksldjump"/>
            <a:extLst>
              <a:ext uri="{FF2B5EF4-FFF2-40B4-BE49-F238E27FC236}">
                <a16:creationId xmlns:a16="http://schemas.microsoft.com/office/drawing/2014/main" id="{22884421-6133-44E9-AE51-F89842E17B0E}"/>
              </a:ext>
            </a:extLst>
          </p:cNvPr>
          <p:cNvSpPr txBox="1"/>
          <p:nvPr/>
        </p:nvSpPr>
        <p:spPr>
          <a:xfrm>
            <a:off x="1704200" y="4930688"/>
            <a:ext cx="4760495" cy="707886"/>
          </a:xfrm>
          <a:prstGeom prst="rect">
            <a:avLst/>
          </a:prstGeom>
          <a:solidFill>
            <a:schemeClr val="accent1">
              <a:lumMod val="40000"/>
              <a:lumOff val="60000"/>
            </a:schemeClr>
          </a:solidFill>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tabLst>
                <a:tab pos="3228975" algn="l"/>
              </a:tabLst>
            </a:pPr>
            <a:r>
              <a:rPr lang="en-GB" sz="2000" dirty="0">
                <a:ea typeface="+mn-lt"/>
                <a:cs typeface="+mn-lt"/>
              </a:rPr>
              <a:t>Do you know what the words in </a:t>
            </a:r>
            <a:r>
              <a:rPr lang="en-GB" sz="2000" b="1" dirty="0">
                <a:ea typeface="+mn-lt"/>
                <a:cs typeface="+mn-lt"/>
              </a:rPr>
              <a:t>bold </a:t>
            </a:r>
            <a:r>
              <a:rPr lang="en-GB" sz="2000" dirty="0">
                <a:ea typeface="+mn-lt"/>
                <a:cs typeface="+mn-lt"/>
              </a:rPr>
              <a:t>mean?</a:t>
            </a:r>
          </a:p>
          <a:p>
            <a:pPr>
              <a:tabLst>
                <a:tab pos="3228975" algn="l"/>
              </a:tabLst>
            </a:pPr>
            <a:r>
              <a:rPr lang="en-GB" sz="2000" dirty="0">
                <a:ea typeface="+mn-lt"/>
                <a:cs typeface="+mn-lt"/>
              </a:rPr>
              <a:t>Click here to see the definitions.</a:t>
            </a:r>
          </a:p>
        </p:txBody>
      </p:sp>
    </p:spTree>
    <p:custDataLst>
      <p:tags r:id="rId1"/>
    </p:custDataLst>
    <p:extLst>
      <p:ext uri="{BB962C8B-B14F-4D97-AF65-F5344CB8AC3E}">
        <p14:creationId xmlns:p14="http://schemas.microsoft.com/office/powerpoint/2010/main" val="307494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47C8D0-2CF8-4667-A565-CBC5B143E0EE}"/>
              </a:ext>
            </a:extLst>
          </p:cNvPr>
          <p:cNvSpPr txBox="1"/>
          <p:nvPr/>
        </p:nvSpPr>
        <p:spPr>
          <a:xfrm>
            <a:off x="9977120" y="1940560"/>
            <a:ext cx="2214880" cy="1488440"/>
          </a:xfrm>
          <a:prstGeom prst="rect">
            <a:avLst/>
          </a:prstGeom>
          <a:noFill/>
        </p:spPr>
        <p:txBody>
          <a:bodyPr wrap="square" rtlCol="0">
            <a:spAutoFit/>
          </a:bodyPr>
          <a:lstStyle/>
          <a:p>
            <a:endParaRPr lang="en-GB" dirty="0"/>
          </a:p>
        </p:txBody>
      </p:sp>
      <p:sp>
        <p:nvSpPr>
          <p:cNvPr id="2" name="Footer Placeholder 1">
            <a:extLst>
              <a:ext uri="{FF2B5EF4-FFF2-40B4-BE49-F238E27FC236}">
                <a16:creationId xmlns:a16="http://schemas.microsoft.com/office/drawing/2014/main" id="{38640117-5CBF-4E6C-A58D-B577A093CBE7}"/>
              </a:ext>
            </a:extLst>
          </p:cNvPr>
          <p:cNvSpPr>
            <a:spLocks noGrp="1"/>
          </p:cNvSpPr>
          <p:nvPr>
            <p:ph type="ftr" sz="quarter" idx="3"/>
          </p:nvPr>
        </p:nvSpPr>
        <p:spPr/>
        <p:txBody>
          <a:bodyPr/>
          <a:lstStyle/>
          <a:p>
            <a:r>
              <a:rPr lang="en-GB"/>
              <a:t>Rising Stars 2020 © Hodder &amp; Stoughton Limited </a:t>
            </a:r>
            <a:endParaRPr lang="en-GB" dirty="0"/>
          </a:p>
        </p:txBody>
      </p:sp>
      <p:sp>
        <p:nvSpPr>
          <p:cNvPr id="8" name="Rectangle 7">
            <a:extLst>
              <a:ext uri="{FF2B5EF4-FFF2-40B4-BE49-F238E27FC236}">
                <a16:creationId xmlns:a16="http://schemas.microsoft.com/office/drawing/2014/main" id="{236BAA01-73F3-44E5-AF06-2D48A8DEE975}"/>
              </a:ext>
            </a:extLst>
          </p:cNvPr>
          <p:cNvSpPr/>
          <p:nvPr/>
        </p:nvSpPr>
        <p:spPr>
          <a:xfrm>
            <a:off x="772679" y="875774"/>
            <a:ext cx="10646642" cy="4272278"/>
          </a:xfrm>
          <a:prstGeom prst="rect">
            <a:avLst/>
          </a:prstGeom>
          <a:solidFill>
            <a:srgbClr val="E8F9FF"/>
          </a:solid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lgn="ctr"/>
            <a:r>
              <a:rPr lang="en-US" sz="3600" b="1" dirty="0">
                <a:solidFill>
                  <a:srgbClr val="512373"/>
                </a:solidFill>
              </a:rPr>
              <a:t>Key vocabulary </a:t>
            </a:r>
          </a:p>
          <a:p>
            <a:pPr>
              <a:spcBef>
                <a:spcPts val="1200"/>
              </a:spcBef>
            </a:pPr>
            <a:r>
              <a:rPr lang="en-GB" sz="2400" b="1" dirty="0">
                <a:solidFill>
                  <a:schemeClr val="tx1"/>
                </a:solidFill>
                <a:latin typeface="Calibri" panose="020F0502020204030204" pitchFamily="34" charset="0"/>
                <a:cs typeface="Times New Roman" panose="02020603050405020304" pitchFamily="18" charset="0"/>
              </a:rPr>
              <a:t>Codes: </a:t>
            </a:r>
            <a:r>
              <a:rPr lang="en-GB" sz="2400" dirty="0">
                <a:solidFill>
                  <a:schemeClr val="tx1"/>
                </a:solidFill>
                <a:latin typeface="Calibri" panose="020F0502020204030204" pitchFamily="34" charset="0"/>
                <a:cs typeface="Times New Roman" panose="02020603050405020304" pitchFamily="18" charset="0"/>
              </a:rPr>
              <a:t>ways of changing the way information is represented</a:t>
            </a:r>
          </a:p>
          <a:p>
            <a:pPr>
              <a:spcBef>
                <a:spcPts val="1200"/>
              </a:spcBef>
            </a:pPr>
            <a:r>
              <a:rPr lang="en-GB" sz="2400" b="1" dirty="0">
                <a:solidFill>
                  <a:schemeClr val="tx1"/>
                </a:solidFill>
                <a:latin typeface="Calibri" panose="020F0502020204030204" pitchFamily="34" charset="0"/>
                <a:cs typeface="Times New Roman" panose="02020603050405020304" pitchFamily="18" charset="0"/>
              </a:rPr>
              <a:t>Morse code: </a:t>
            </a:r>
            <a:r>
              <a:rPr lang="en-GB" sz="2400" dirty="0">
                <a:solidFill>
                  <a:schemeClr val="tx1"/>
                </a:solidFill>
                <a:latin typeface="Calibri" panose="020F0502020204030204" pitchFamily="34" charset="0"/>
                <a:cs typeface="Times New Roman" panose="02020603050405020304" pitchFamily="18" charset="0"/>
              </a:rPr>
              <a:t>a simple code for converting letters and numbers into patterns of short and long electrical pulses</a:t>
            </a:r>
          </a:p>
          <a:p>
            <a:pPr>
              <a:spcBef>
                <a:spcPts val="1200"/>
              </a:spcBef>
            </a:pPr>
            <a:r>
              <a:rPr lang="en-GB" sz="2400" b="1" dirty="0">
                <a:solidFill>
                  <a:schemeClr val="tx1"/>
                </a:solidFill>
                <a:latin typeface="Calibri" panose="020F0502020204030204" pitchFamily="34" charset="0"/>
                <a:cs typeface="Times New Roman" panose="02020603050405020304" pitchFamily="18" charset="0"/>
              </a:rPr>
              <a:t>Message: </a:t>
            </a:r>
            <a:r>
              <a:rPr lang="en-GB" sz="2400" dirty="0">
                <a:solidFill>
                  <a:schemeClr val="tx1"/>
                </a:solidFill>
                <a:latin typeface="Calibri" panose="020F0502020204030204" pitchFamily="34" charset="0"/>
                <a:cs typeface="Times New Roman" panose="02020603050405020304" pitchFamily="18" charset="0"/>
              </a:rPr>
              <a:t>information to be transmitted from one person (or system) to another</a:t>
            </a:r>
          </a:p>
          <a:p>
            <a:pPr>
              <a:spcBef>
                <a:spcPts val="1200"/>
              </a:spcBef>
            </a:pPr>
            <a:r>
              <a:rPr lang="en-GB" sz="2400" b="1" dirty="0">
                <a:solidFill>
                  <a:schemeClr val="tx1"/>
                </a:solidFill>
                <a:latin typeface="Calibri" panose="020F0502020204030204" pitchFamily="34" charset="0"/>
                <a:cs typeface="Times New Roman" panose="02020603050405020304" pitchFamily="18" charset="0"/>
              </a:rPr>
              <a:t>Transmit: </a:t>
            </a:r>
            <a:r>
              <a:rPr lang="en-GB" sz="2400" dirty="0">
                <a:solidFill>
                  <a:schemeClr val="tx1"/>
                </a:solidFill>
                <a:latin typeface="Calibri" panose="020F0502020204030204" pitchFamily="34" charset="0"/>
                <a:cs typeface="Times New Roman" panose="02020603050405020304" pitchFamily="18" charset="0"/>
              </a:rPr>
              <a:t>to communicate a message over a long distance</a:t>
            </a:r>
          </a:p>
          <a:p>
            <a:pPr>
              <a:spcBef>
                <a:spcPts val="1200"/>
              </a:spcBef>
            </a:pPr>
            <a:r>
              <a:rPr lang="en-GB" sz="2400" b="1" dirty="0">
                <a:solidFill>
                  <a:schemeClr val="tx1"/>
                </a:solidFill>
                <a:latin typeface="Calibri" panose="020F0502020204030204" pitchFamily="34" charset="0"/>
                <a:cs typeface="Times New Roman" panose="02020603050405020304" pitchFamily="18" charset="0"/>
              </a:rPr>
              <a:t>Semaphore: </a:t>
            </a:r>
            <a:r>
              <a:rPr lang="en-GB" sz="2400" dirty="0">
                <a:solidFill>
                  <a:schemeClr val="tx1"/>
                </a:solidFill>
                <a:latin typeface="Calibri" panose="020F0502020204030204" pitchFamily="34" charset="0"/>
                <a:cs typeface="Times New Roman" panose="02020603050405020304" pitchFamily="18" charset="0"/>
              </a:rPr>
              <a:t>a simple code for converting letters and numbers into different positions of two flags, one held in each hand</a:t>
            </a:r>
          </a:p>
        </p:txBody>
      </p:sp>
      <p:pic>
        <p:nvPicPr>
          <p:cNvPr id="5" name="Picture 4">
            <a:hlinkClick r:id="rId3" action="ppaction://hlinksldjump"/>
            <a:extLst>
              <a:ext uri="{FF2B5EF4-FFF2-40B4-BE49-F238E27FC236}">
                <a16:creationId xmlns:a16="http://schemas.microsoft.com/office/drawing/2014/main" id="{36542662-BC02-4CE0-A99C-19588E16D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118" y="29903"/>
            <a:ext cx="2085013" cy="542591"/>
          </a:xfrm>
          <a:prstGeom prst="rect">
            <a:avLst/>
          </a:prstGeom>
        </p:spPr>
      </p:pic>
      <p:pic>
        <p:nvPicPr>
          <p:cNvPr id="7" name="Picture 6">
            <a:hlinkClick r:id="rId3" action="ppaction://hlinksldjump"/>
            <a:extLst>
              <a:ext uri="{FF2B5EF4-FFF2-40B4-BE49-F238E27FC236}">
                <a16:creationId xmlns:a16="http://schemas.microsoft.com/office/drawing/2014/main" id="{7C37B9CE-1688-461A-AB48-C69D3C5BB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118" y="0"/>
            <a:ext cx="2085013" cy="542591"/>
          </a:xfrm>
          <a:prstGeom prst="rect">
            <a:avLst/>
          </a:prstGeom>
        </p:spPr>
      </p:pic>
    </p:spTree>
    <p:custDataLst>
      <p:tags r:id="rId1"/>
    </p:custDataLst>
    <p:extLst>
      <p:ext uri="{BB962C8B-B14F-4D97-AF65-F5344CB8AC3E}">
        <p14:creationId xmlns:p14="http://schemas.microsoft.com/office/powerpoint/2010/main" val="2075649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1119885" y="1843950"/>
            <a:ext cx="3904236" cy="3170099"/>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learn</a:t>
            </a:r>
          </a:p>
          <a:p>
            <a:pPr>
              <a:spcBef>
                <a:spcPts val="1200"/>
              </a:spcBef>
            </a:pPr>
            <a:r>
              <a:rPr lang="en-GB" sz="2000" dirty="0"/>
              <a:t>Morse code is a binary code. A binary code is a code that uses only two symbols – in the case of Morse code </a:t>
            </a:r>
            <a:r>
              <a:rPr lang="en-GB" sz="2000" b="1" dirty="0"/>
              <a:t>on</a:t>
            </a:r>
            <a:r>
              <a:rPr lang="en-GB" sz="2000" dirty="0"/>
              <a:t> and </a:t>
            </a:r>
            <a:r>
              <a:rPr lang="en-GB" sz="2000" b="1" dirty="0"/>
              <a:t>off</a:t>
            </a:r>
            <a:r>
              <a:rPr lang="en-GB" sz="2000" dirty="0"/>
              <a:t>.</a:t>
            </a:r>
          </a:p>
          <a:p>
            <a:pPr>
              <a:spcBef>
                <a:spcPts val="1200"/>
              </a:spcBef>
            </a:pPr>
            <a:r>
              <a:rPr lang="en-GB" sz="2000" dirty="0"/>
              <a:t>In Morse code, each letter is represented by a particular sequence of short or long pulses of light or sound, separated by gaps. </a:t>
            </a:r>
          </a:p>
        </p:txBody>
      </p:sp>
      <p:pic>
        <p:nvPicPr>
          <p:cNvPr id="5" name="Picture 5" descr="A picture containing drawing&#10;&#10;Description automatically generated">
            <a:extLst>
              <a:ext uri="{FF2B5EF4-FFF2-40B4-BE49-F238E27FC236}">
                <a16:creationId xmlns:a16="http://schemas.microsoft.com/office/drawing/2014/main" id="{48240356-3FA6-426E-8347-DF94F8E29829}"/>
              </a:ext>
            </a:extLst>
          </p:cNvPr>
          <p:cNvPicPr>
            <a:picLocks noChangeAspect="1"/>
          </p:cNvPicPr>
          <p:nvPr/>
        </p:nvPicPr>
        <p:blipFill rotWithShape="1">
          <a:blip r:embed="rId3"/>
          <a:srcRect t="22242"/>
          <a:stretch/>
        </p:blipFill>
        <p:spPr>
          <a:xfrm>
            <a:off x="5598694" y="729583"/>
            <a:ext cx="5687997" cy="5700631"/>
          </a:xfrm>
          <a:prstGeom prst="rect">
            <a:avLst/>
          </a:prstGeom>
        </p:spPr>
      </p:pic>
    </p:spTree>
    <p:custDataLst>
      <p:tags r:id="rId1"/>
    </p:custDataLst>
    <p:extLst>
      <p:ext uri="{BB962C8B-B14F-4D97-AF65-F5344CB8AC3E}">
        <p14:creationId xmlns:p14="http://schemas.microsoft.com/office/powerpoint/2010/main" val="294794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994193" y="892937"/>
            <a:ext cx="4448506" cy="2246769"/>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do</a:t>
            </a:r>
          </a:p>
          <a:p>
            <a:pPr>
              <a:spcBef>
                <a:spcPts val="1200"/>
              </a:spcBef>
            </a:pPr>
            <a:r>
              <a:rPr lang="en-GB" sz="2000" dirty="0"/>
              <a:t>You have a Morse code reference sheet and a torch.</a:t>
            </a:r>
          </a:p>
          <a:p>
            <a:pPr>
              <a:spcBef>
                <a:spcPts val="1200"/>
              </a:spcBef>
            </a:pPr>
            <a:r>
              <a:rPr lang="en-GB" sz="2000" dirty="0"/>
              <a:t>Practice sending and receiving messages using Morse code over line-of-sight distances using a torch.</a:t>
            </a:r>
          </a:p>
        </p:txBody>
      </p:sp>
      <p:pic>
        <p:nvPicPr>
          <p:cNvPr id="5" name="Picture 4" descr="Led, Flashlight, Light, Torch, Equipment, Tool">
            <a:extLst>
              <a:ext uri="{FF2B5EF4-FFF2-40B4-BE49-F238E27FC236}">
                <a16:creationId xmlns:a16="http://schemas.microsoft.com/office/drawing/2014/main" id="{0BC90C64-D00D-4986-AF5E-7A4AF55032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2631">
            <a:off x="623280" y="3541326"/>
            <a:ext cx="4878344" cy="26221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rawing&#10;&#10;Description automatically generated">
            <a:extLst>
              <a:ext uri="{FF2B5EF4-FFF2-40B4-BE49-F238E27FC236}">
                <a16:creationId xmlns:a16="http://schemas.microsoft.com/office/drawing/2014/main" id="{2F823035-8801-49BD-BDC4-18DC587EBDF3}"/>
              </a:ext>
            </a:extLst>
          </p:cNvPr>
          <p:cNvPicPr>
            <a:picLocks noChangeAspect="1"/>
          </p:cNvPicPr>
          <p:nvPr/>
        </p:nvPicPr>
        <p:blipFill rotWithShape="1">
          <a:blip r:embed="rId4"/>
          <a:srcRect t="22242"/>
          <a:stretch/>
        </p:blipFill>
        <p:spPr>
          <a:xfrm>
            <a:off x="5598694" y="729583"/>
            <a:ext cx="5687997" cy="5700631"/>
          </a:xfrm>
          <a:prstGeom prst="rect">
            <a:avLst/>
          </a:prstGeom>
        </p:spPr>
      </p:pic>
    </p:spTree>
    <p:custDataLst>
      <p:tags r:id="rId1"/>
    </p:custDataLst>
    <p:extLst>
      <p:ext uri="{BB962C8B-B14F-4D97-AF65-F5344CB8AC3E}">
        <p14:creationId xmlns:p14="http://schemas.microsoft.com/office/powerpoint/2010/main" val="203209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1293918" y="1526690"/>
            <a:ext cx="3849056" cy="1631216"/>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do</a:t>
            </a:r>
          </a:p>
          <a:p>
            <a:pPr>
              <a:spcBef>
                <a:spcPts val="1200"/>
              </a:spcBef>
            </a:pPr>
            <a:r>
              <a:rPr lang="en-GB" sz="2000" dirty="0"/>
              <a:t> In pairs, can you decode this message? What does it say?</a:t>
            </a:r>
          </a:p>
          <a:p>
            <a:pPr>
              <a:spcBef>
                <a:spcPts val="1200"/>
              </a:spcBef>
            </a:pPr>
            <a:r>
              <a:rPr lang="en-GB" sz="2000" b="1" dirty="0"/>
              <a:t>Answer on the next slide!</a:t>
            </a:r>
          </a:p>
        </p:txBody>
      </p:sp>
      <p:pic>
        <p:nvPicPr>
          <p:cNvPr id="3" name="Picture 2">
            <a:extLst>
              <a:ext uri="{FF2B5EF4-FFF2-40B4-BE49-F238E27FC236}">
                <a16:creationId xmlns:a16="http://schemas.microsoft.com/office/drawing/2014/main" id="{F8133C57-7B7B-4DE7-BE00-AF50CC6AC62C}"/>
              </a:ext>
            </a:extLst>
          </p:cNvPr>
          <p:cNvPicPr>
            <a:picLocks noChangeAspect="1"/>
          </p:cNvPicPr>
          <p:nvPr/>
        </p:nvPicPr>
        <p:blipFill>
          <a:blip r:embed="rId4"/>
          <a:stretch>
            <a:fillRect/>
          </a:stretch>
        </p:blipFill>
        <p:spPr>
          <a:xfrm>
            <a:off x="5766572" y="878692"/>
            <a:ext cx="4665746" cy="5096974"/>
          </a:xfrm>
          <a:prstGeom prst="rect">
            <a:avLst/>
          </a:prstGeom>
          <a:effectLst>
            <a:outerShdw blurRad="50800" dist="38100" dir="2700000" algn="tl" rotWithShape="0">
              <a:prstClr val="black">
                <a:alpha val="40000"/>
              </a:prstClr>
            </a:outerShdw>
          </a:effectLst>
        </p:spPr>
      </p:pic>
      <p:pic>
        <p:nvPicPr>
          <p:cNvPr id="5" name="Picture 2">
            <a:extLst>
              <a:ext uri="{FF2B5EF4-FFF2-40B4-BE49-F238E27FC236}">
                <a16:creationId xmlns:a16="http://schemas.microsoft.com/office/drawing/2014/main" id="{718C6F6E-EEB2-425F-9937-BBCE221153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21364474">
            <a:off x="1219062" y="3994697"/>
            <a:ext cx="4150694" cy="26260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53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3" name="TextBox 2">
            <a:extLst>
              <a:ext uri="{FF2B5EF4-FFF2-40B4-BE49-F238E27FC236}">
                <a16:creationId xmlns:a16="http://schemas.microsoft.com/office/drawing/2014/main" id="{AE694F95-DB2A-4BA9-AB6F-D96647B1D9AC}"/>
              </a:ext>
            </a:extLst>
          </p:cNvPr>
          <p:cNvSpPr txBox="1"/>
          <p:nvPr/>
        </p:nvSpPr>
        <p:spPr>
          <a:xfrm>
            <a:off x="6037726" y="589692"/>
            <a:ext cx="5257801" cy="5509200"/>
          </a:xfrm>
          <a:prstGeom prst="rect">
            <a:avLst/>
          </a:prstGeom>
          <a:noFill/>
        </p:spPr>
        <p:txBody>
          <a:bodyPr wrap="square" rtlCol="0">
            <a:spAutoFit/>
          </a:bodyPr>
          <a:lstStyle/>
          <a:p>
            <a:r>
              <a:rPr lang="en-GB" sz="4400" b="1" dirty="0"/>
              <a:t>A</a:t>
            </a:r>
          </a:p>
          <a:p>
            <a:r>
              <a:rPr lang="en-GB" sz="4400" b="1" dirty="0"/>
              <a:t>HIPPOPOTAMUS</a:t>
            </a:r>
          </a:p>
          <a:p>
            <a:endParaRPr lang="en-GB" sz="4400" b="1" dirty="0"/>
          </a:p>
          <a:p>
            <a:r>
              <a:rPr lang="en-GB" sz="4400" b="1" dirty="0"/>
              <a:t>CAN</a:t>
            </a:r>
          </a:p>
          <a:p>
            <a:r>
              <a:rPr lang="en-GB" sz="4400" b="1" dirty="0"/>
              <a:t>RUN</a:t>
            </a:r>
          </a:p>
          <a:p>
            <a:r>
              <a:rPr lang="en-GB" sz="4400" b="1" dirty="0"/>
              <a:t>FASTER</a:t>
            </a:r>
          </a:p>
          <a:p>
            <a:r>
              <a:rPr lang="en-GB" sz="4400" b="1" dirty="0"/>
              <a:t>THAN A</a:t>
            </a:r>
          </a:p>
          <a:p>
            <a:r>
              <a:rPr lang="en-GB" sz="4400" b="1" dirty="0"/>
              <a:t>MAN</a:t>
            </a:r>
          </a:p>
        </p:txBody>
      </p:sp>
      <p:pic>
        <p:nvPicPr>
          <p:cNvPr id="1026" name="Picture 2">
            <a:extLst>
              <a:ext uri="{FF2B5EF4-FFF2-40B4-BE49-F238E27FC236}">
                <a16:creationId xmlns:a16="http://schemas.microsoft.com/office/drawing/2014/main" id="{E34AF3E8-7766-4C76-919A-F66AD3C56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rot="21364474">
            <a:off x="7611725" y="4006884"/>
            <a:ext cx="4150694" cy="2626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F3CCC4C-F5CA-44B9-A7E1-E983A89D49BA}"/>
              </a:ext>
            </a:extLst>
          </p:cNvPr>
          <p:cNvPicPr>
            <a:picLocks noChangeAspect="1"/>
          </p:cNvPicPr>
          <p:nvPr/>
        </p:nvPicPr>
        <p:blipFill>
          <a:blip r:embed="rId5"/>
          <a:stretch>
            <a:fillRect/>
          </a:stretch>
        </p:blipFill>
        <p:spPr>
          <a:xfrm>
            <a:off x="1163575" y="795805"/>
            <a:ext cx="4665746" cy="509697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347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35" presetClass="entr" presetSubtype="0" fill="hold" nodeType="with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style.rotation</p:attrName>
                                        </p:attrNameLst>
                                      </p:cBhvr>
                                      <p:tavLst>
                                        <p:tav tm="0">
                                          <p:val>
                                            <p:fltVal val="720"/>
                                          </p:val>
                                        </p:tav>
                                        <p:tav tm="100000">
                                          <p:val>
                                            <p:fltVal val="0"/>
                                          </p:val>
                                        </p:tav>
                                      </p:tavLst>
                                    </p:anim>
                                    <p:anim calcmode="lin" valueType="num">
                                      <p:cBhvr>
                                        <p:cTn id="42" dur="1000" fill="hold"/>
                                        <p:tgtEl>
                                          <p:spTgt spid="1026"/>
                                        </p:tgtEl>
                                        <p:attrNameLst>
                                          <p:attrName>ppt_h</p:attrName>
                                        </p:attrNameLst>
                                      </p:cBhvr>
                                      <p:tavLst>
                                        <p:tav tm="0">
                                          <p:val>
                                            <p:fltVal val="0"/>
                                          </p:val>
                                        </p:tav>
                                        <p:tav tm="100000">
                                          <p:val>
                                            <p:strVal val="#ppt_h"/>
                                          </p:val>
                                        </p:tav>
                                      </p:tavLst>
                                    </p:anim>
                                    <p:anim calcmode="lin" valueType="num">
                                      <p:cBhvr>
                                        <p:cTn id="43" dur="1000" fill="hold"/>
                                        <p:tgtEl>
                                          <p:spTgt spid="10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1058570" y="1728534"/>
            <a:ext cx="4319752" cy="3400931"/>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discuss</a:t>
            </a:r>
          </a:p>
          <a:p>
            <a:pPr marL="457200" indent="-457200">
              <a:spcBef>
                <a:spcPts val="600"/>
              </a:spcBef>
              <a:buFont typeface="+mj-lt"/>
              <a:buAutoNum type="arabicPeriod"/>
            </a:pPr>
            <a:r>
              <a:rPr lang="en-GB" sz="2000" dirty="0"/>
              <a:t>Compare Morse code with </a:t>
            </a:r>
            <a:r>
              <a:rPr lang="en-GB" sz="2000" dirty="0" smtClean="0"/>
              <a:t>semaphore. </a:t>
            </a:r>
            <a:r>
              <a:rPr lang="en-GB" sz="2000" dirty="0"/>
              <a:t>Which did you find easier to use and why?</a:t>
            </a:r>
          </a:p>
          <a:p>
            <a:pPr marL="457200" indent="-457200">
              <a:spcBef>
                <a:spcPts val="600"/>
              </a:spcBef>
              <a:buFont typeface="+mj-lt"/>
              <a:buAutoNum type="arabicPeriod"/>
            </a:pPr>
            <a:r>
              <a:rPr lang="en-GB" sz="2000" dirty="0"/>
              <a:t>Why do you think that some letters, such as E and T, have short codes, whereas others like Q, Y and Z have longer codes?</a:t>
            </a:r>
          </a:p>
          <a:p>
            <a:pPr marL="457200" indent="-457200">
              <a:spcBef>
                <a:spcPts val="600"/>
              </a:spcBef>
              <a:buFont typeface="+mj-lt"/>
              <a:buAutoNum type="arabicPeriod"/>
            </a:pPr>
            <a:r>
              <a:rPr lang="en-GB" sz="2000" dirty="0"/>
              <a:t>How might Morse code be used over longer distances? </a:t>
            </a:r>
          </a:p>
        </p:txBody>
      </p:sp>
      <p:pic>
        <p:nvPicPr>
          <p:cNvPr id="5" name="Picture 4" descr="A picture containing drawing&#10;&#10;Description automatically generated">
            <a:extLst>
              <a:ext uri="{FF2B5EF4-FFF2-40B4-BE49-F238E27FC236}">
                <a16:creationId xmlns:a16="http://schemas.microsoft.com/office/drawing/2014/main" id="{B2C94EF4-CD48-4C6E-95FE-154E106A6267}"/>
              </a:ext>
            </a:extLst>
          </p:cNvPr>
          <p:cNvPicPr>
            <a:picLocks noChangeAspect="1"/>
          </p:cNvPicPr>
          <p:nvPr/>
        </p:nvPicPr>
        <p:blipFill rotWithShape="1">
          <a:blip r:embed="rId4"/>
          <a:srcRect t="22242"/>
          <a:stretch/>
        </p:blipFill>
        <p:spPr>
          <a:xfrm>
            <a:off x="5598694" y="729583"/>
            <a:ext cx="5687997" cy="5700631"/>
          </a:xfrm>
          <a:prstGeom prst="rect">
            <a:avLst/>
          </a:prstGeom>
        </p:spPr>
      </p:pic>
    </p:spTree>
    <p:custDataLst>
      <p:tags r:id="rId1"/>
    </p:custDataLst>
    <p:extLst>
      <p:ext uri="{BB962C8B-B14F-4D97-AF65-F5344CB8AC3E}">
        <p14:creationId xmlns:p14="http://schemas.microsoft.com/office/powerpoint/2010/main" val="149594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B1E73B-14F9-5D4B-8249-842E9B4632DB}"/>
              </a:ext>
            </a:extLst>
          </p:cNvPr>
          <p:cNvSpPr>
            <a:spLocks noGrp="1"/>
          </p:cNvSpPr>
          <p:nvPr>
            <p:ph type="ftr" sz="quarter" idx="3"/>
          </p:nvPr>
        </p:nvSpPr>
        <p:spPr/>
        <p:txBody>
          <a:bodyPr/>
          <a:lstStyle/>
          <a:p>
            <a:r>
              <a:rPr lang="en-GB" dirty="0"/>
              <a:t>Rising Stars 2020 © Hodder &amp; Stoughton Limited </a:t>
            </a:r>
          </a:p>
        </p:txBody>
      </p:sp>
      <p:sp>
        <p:nvSpPr>
          <p:cNvPr id="4" name="TextBox 3">
            <a:extLst>
              <a:ext uri="{FF2B5EF4-FFF2-40B4-BE49-F238E27FC236}">
                <a16:creationId xmlns:a16="http://schemas.microsoft.com/office/drawing/2014/main" id="{952B0506-00BF-4013-8FF3-FFDC7F6047C0}"/>
              </a:ext>
            </a:extLst>
          </p:cNvPr>
          <p:cNvSpPr txBox="1"/>
          <p:nvPr/>
        </p:nvSpPr>
        <p:spPr>
          <a:xfrm>
            <a:off x="1776139" y="711474"/>
            <a:ext cx="8865353" cy="2246769"/>
          </a:xfrm>
          <a:prstGeom prst="rect">
            <a:avLst/>
          </a:prstGeom>
          <a:solidFill>
            <a:schemeClr val="accent6">
              <a:lumMod val="20000"/>
              <a:lumOff val="80000"/>
            </a:schemeClr>
          </a:solidFill>
          <a:ln w="38100">
            <a:solidFill>
              <a:schemeClr val="accent6">
                <a:lumMod val="50000"/>
              </a:schemeClr>
            </a:solidFill>
          </a:ln>
        </p:spPr>
        <p:txBody>
          <a:bodyPr wrap="square" rtlCol="0">
            <a:spAutoFit/>
          </a:bodyPr>
          <a:lstStyle/>
          <a:p>
            <a:r>
              <a:rPr lang="en-GB" sz="2000" b="1" dirty="0">
                <a:solidFill>
                  <a:srgbClr val="512373"/>
                </a:solidFill>
              </a:rPr>
              <a:t>Let’s learn</a:t>
            </a:r>
          </a:p>
          <a:p>
            <a:pPr>
              <a:spcBef>
                <a:spcPts val="1200"/>
              </a:spcBef>
            </a:pPr>
            <a:r>
              <a:rPr lang="en-GB" sz="2000" dirty="0"/>
              <a:t>Morse code has some similarities with the Internet. Electrical on/off binary signals form the basis of communication at the hardware level, although the code is different from Morse’s and is represented by zeros and ones.</a:t>
            </a:r>
          </a:p>
          <a:p>
            <a:pPr>
              <a:spcBef>
                <a:spcPts val="1200"/>
              </a:spcBef>
            </a:pPr>
            <a:r>
              <a:rPr lang="en-GB" sz="2000" dirty="0">
                <a:cs typeface="Calibri"/>
              </a:rPr>
              <a:t>Binary works from switches being turned on or off, but it works in a similar way to Morse code, e.g. </a:t>
            </a:r>
            <a:r>
              <a:rPr lang="en-GB" sz="2000" b="1" dirty="0">
                <a:cs typeface="Calibri"/>
              </a:rPr>
              <a:t>Hello = </a:t>
            </a:r>
            <a:r>
              <a:rPr lang="en-GB" sz="2000" b="1" dirty="0">
                <a:ea typeface="+mn-lt"/>
                <a:cs typeface="+mn-lt"/>
              </a:rPr>
              <a:t>01001000 01100101 01101100 01101100 01101111 </a:t>
            </a:r>
            <a:endParaRPr lang="en-GB" sz="2000" b="1" dirty="0">
              <a:cs typeface="Calibri"/>
            </a:endParaRPr>
          </a:p>
        </p:txBody>
      </p:sp>
      <p:pic>
        <p:nvPicPr>
          <p:cNvPr id="2050" name="Picture 2" descr="Abstract technology binary code background.Digital binary data and secure data concept with number 0 and 1.">
            <a:extLst>
              <a:ext uri="{FF2B5EF4-FFF2-40B4-BE49-F238E27FC236}">
                <a16:creationId xmlns:a16="http://schemas.microsoft.com/office/drawing/2014/main" id="{2A888841-E09E-46D7-B86C-16BDC6ED7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138" y="3061692"/>
            <a:ext cx="8865353" cy="2951019"/>
          </a:xfrm>
          <a:prstGeom prst="rect">
            <a:avLst/>
          </a:prstGeom>
          <a:noFill/>
          <a:ln w="38100" cap="sq">
            <a:solidFill>
              <a:schemeClr val="bg1"/>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06866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15445</TotalTime>
  <Words>631</Words>
  <Application>Microsoft Office PowerPoint</Application>
  <PresentationFormat>Widescreen</PresentationFormat>
  <Paragraphs>63</Paragraphs>
  <Slides>10</Slides>
  <Notes>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White</dc:creator>
  <cp:lastModifiedBy>Jade Smith</cp:lastModifiedBy>
  <cp:revision>260</cp:revision>
  <dcterms:created xsi:type="dcterms:W3CDTF">2018-09-25T11:16:15Z</dcterms:created>
  <dcterms:modified xsi:type="dcterms:W3CDTF">2021-01-28T09:41:55Z</dcterms:modified>
</cp:coreProperties>
</file>