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913" y="323415"/>
            <a:ext cx="10598730" cy="6329938"/>
          </a:xfrm>
          <a:prstGeom prst="rect">
            <a:avLst/>
          </a:prstGeom>
        </p:spPr>
        <p:txBody>
          <a:bodyPr wrap="square">
            <a:spAutoFit/>
          </a:bodyPr>
          <a:lstStyle/>
          <a:p>
            <a:pPr algn="ctr">
              <a:spcAft>
                <a:spcPts val="750"/>
              </a:spcAft>
            </a:pPr>
            <a:r>
              <a:rPr lang="en-GB" sz="3200" spc="-55" dirty="0">
                <a:solidFill>
                  <a:srgbClr val="4D4E4F"/>
                </a:solidFill>
                <a:latin typeface="Arial" panose="020B0604020202020204" pitchFamily="34" charset="0"/>
                <a:ea typeface="Times New Roman" panose="02020603050405020304" pitchFamily="18" charset="0"/>
              </a:rPr>
              <a:t>When Nanak was a child he loved to meditate on God. Even when he was sleeping, he was with God. Once he fell asleep under a tree. The tree was shading his face from the sun. As the day passed the sun moved and the tree couldn’t protect Nanak’s face from the sun. His skin was going to get burned by the hot sun. </a:t>
            </a:r>
            <a:endParaRPr lang="en-GB" sz="3200" spc="-55" dirty="0" smtClean="0">
              <a:solidFill>
                <a:srgbClr val="4D4E4F"/>
              </a:solidFill>
              <a:latin typeface="Arial" panose="020B0604020202020204" pitchFamily="34" charset="0"/>
              <a:ea typeface="Times New Roman" panose="02020603050405020304" pitchFamily="18" charset="0"/>
            </a:endParaRPr>
          </a:p>
          <a:p>
            <a:pPr algn="ctr">
              <a:spcAft>
                <a:spcPts val="750"/>
              </a:spcAft>
            </a:pPr>
            <a:endParaRPr lang="en-US" sz="3600" dirty="0" smtClean="0">
              <a:effectLst/>
              <a:latin typeface="Times New Roman" panose="02020603050405020304" pitchFamily="18" charset="0"/>
              <a:ea typeface="Times New Roman" panose="02020603050405020304" pitchFamily="18" charset="0"/>
            </a:endParaRPr>
          </a:p>
          <a:p>
            <a:pPr algn="ctr">
              <a:spcAft>
                <a:spcPts val="750"/>
              </a:spcAft>
            </a:pPr>
            <a:endParaRPr lang="en-US" sz="3600" dirty="0">
              <a:latin typeface="Times New Roman" panose="02020603050405020304" pitchFamily="18" charset="0"/>
              <a:ea typeface="Times New Roman" panose="02020603050405020304" pitchFamily="18" charset="0"/>
            </a:endParaRPr>
          </a:p>
          <a:p>
            <a:pPr algn="ctr">
              <a:spcAft>
                <a:spcPts val="750"/>
              </a:spcAft>
            </a:pPr>
            <a:endParaRPr lang="en-US" sz="3600" dirty="0" smtClean="0">
              <a:effectLst/>
              <a:latin typeface="Times New Roman" panose="02020603050405020304" pitchFamily="18" charset="0"/>
              <a:ea typeface="Times New Roman" panose="02020603050405020304" pitchFamily="18" charset="0"/>
            </a:endParaRPr>
          </a:p>
          <a:p>
            <a:pPr algn="ctr">
              <a:spcAft>
                <a:spcPts val="750"/>
              </a:spcAft>
            </a:pPr>
            <a:endParaRPr lang="en-US" sz="3600" dirty="0">
              <a:latin typeface="Times New Roman" panose="02020603050405020304" pitchFamily="18" charset="0"/>
              <a:ea typeface="Times New Roman" panose="02020603050405020304" pitchFamily="18" charset="0"/>
            </a:endParaRPr>
          </a:p>
          <a:p>
            <a:pPr algn="ctr">
              <a:spcAft>
                <a:spcPts val="750"/>
              </a:spcAft>
            </a:pPr>
            <a:endParaRPr lang="en-GB" sz="3600" dirty="0">
              <a:effectLst/>
              <a:latin typeface="Times New Roman" panose="02020603050405020304" pitchFamily="18" charset="0"/>
              <a:ea typeface="Times New Roman" panose="02020603050405020304" pitchFamily="18" charset="0"/>
            </a:endParaRPr>
          </a:p>
        </p:txBody>
      </p:sp>
      <p:pic>
        <p:nvPicPr>
          <p:cNvPr id="1028" name="Picture 4" descr="R.E. Sikhism 2 Stories Of Guru Nanak - Lessons - Blend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594" y="3488384"/>
            <a:ext cx="4199372" cy="314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6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553" y="535577"/>
            <a:ext cx="7654835" cy="2554545"/>
          </a:xfrm>
          <a:prstGeom prst="rect">
            <a:avLst/>
          </a:prstGeom>
        </p:spPr>
        <p:txBody>
          <a:bodyPr wrap="square">
            <a:spAutoFit/>
          </a:bodyPr>
          <a:lstStyle/>
          <a:p>
            <a:pPr>
              <a:spcAft>
                <a:spcPts val="750"/>
              </a:spcAft>
            </a:pPr>
            <a:r>
              <a:rPr lang="en-GB" sz="3200" spc="-55" dirty="0">
                <a:solidFill>
                  <a:srgbClr val="4D4E4F"/>
                </a:solidFill>
                <a:latin typeface="Arial" panose="020B0604020202020204" pitchFamily="34" charset="0"/>
                <a:ea typeface="Times New Roman" panose="02020603050405020304" pitchFamily="18" charset="0"/>
              </a:rPr>
              <a:t>When someone is with God they are actually with everything there is, because God is in everything. All the animals, birds, fishes and even snakes are reminded of God around a person of God.</a:t>
            </a:r>
            <a:endParaRPr lang="en-GB" sz="3200" dirty="0">
              <a:effectLst/>
              <a:latin typeface="Times New Roman" panose="02020603050405020304" pitchFamily="18" charset="0"/>
              <a:ea typeface="Times New Roman" panose="02020603050405020304" pitchFamily="18" charset="0"/>
            </a:endParaRPr>
          </a:p>
        </p:txBody>
      </p:sp>
      <p:pic>
        <p:nvPicPr>
          <p:cNvPr id="3" name="Picture 2" descr="Free Stock Photo 1351-tropical_fish_0986.JPG | freeimagesl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53" y="4441371"/>
            <a:ext cx="3379206" cy="2246812"/>
          </a:xfrm>
          <a:prstGeom prst="rect">
            <a:avLst/>
          </a:prstGeom>
        </p:spPr>
      </p:pic>
      <p:pic>
        <p:nvPicPr>
          <p:cNvPr id="4" name="Picture 3" descr="Caspian cobra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176" y="3582565"/>
            <a:ext cx="4655936" cy="3105619"/>
          </a:xfrm>
          <a:prstGeom prst="rect">
            <a:avLst/>
          </a:prstGeom>
        </p:spPr>
      </p:pic>
      <p:pic>
        <p:nvPicPr>
          <p:cNvPr id="6" name="Picture 5" descr="California Backyard Birds | Your North Coun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629" y="4231930"/>
            <a:ext cx="3427330" cy="2456253"/>
          </a:xfrm>
          <a:prstGeom prst="rect">
            <a:avLst/>
          </a:prstGeom>
        </p:spPr>
      </p:pic>
    </p:spTree>
    <p:extLst>
      <p:ext uri="{BB962C8B-B14F-4D97-AF65-F5344CB8AC3E}">
        <p14:creationId xmlns:p14="http://schemas.microsoft.com/office/powerpoint/2010/main" val="139518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117566"/>
            <a:ext cx="11717383" cy="4462760"/>
          </a:xfrm>
          <a:prstGeom prst="rect">
            <a:avLst/>
          </a:prstGeom>
        </p:spPr>
        <p:txBody>
          <a:bodyPr wrap="square">
            <a:spAutoFit/>
          </a:bodyPr>
          <a:lstStyle/>
          <a:p>
            <a:pPr algn="ctr"/>
            <a:r>
              <a:rPr lang="en-GB" sz="3200" spc="-55" dirty="0">
                <a:solidFill>
                  <a:srgbClr val="4D4E4F"/>
                </a:solidFill>
                <a:latin typeface="+mj-lt"/>
                <a:ea typeface="Calibri" panose="020F0502020204030204" pitchFamily="34" charset="0"/>
              </a:rPr>
              <a:t>     </a:t>
            </a:r>
            <a:r>
              <a:rPr lang="en-GB" sz="2800" spc="-55" dirty="0">
                <a:solidFill>
                  <a:schemeClr val="bg1"/>
                </a:solidFill>
                <a:latin typeface="+mj-lt"/>
                <a:ea typeface="Calibri" panose="020F0502020204030204" pitchFamily="34" charset="0"/>
              </a:rPr>
              <a:t>When the child Nanak was sleeping under a tree a big poisonous snake called a cobra saw him. It was a really big cobra with a huge hood. The cobra saw Nanak in his divine sleep and noticed something. The sun moved so the tree wasn’t giving shade to the child anymore. The cobra thought, “I wouldn’t want him to wake up </a:t>
            </a:r>
            <a:r>
              <a:rPr lang="en-GB" sz="2800" spc="-55" dirty="0" err="1">
                <a:solidFill>
                  <a:schemeClr val="bg1"/>
                </a:solidFill>
                <a:latin typeface="+mj-lt"/>
                <a:ea typeface="Calibri" panose="020F0502020204030204" pitchFamily="34" charset="0"/>
              </a:rPr>
              <a:t>becausssse</a:t>
            </a:r>
            <a:r>
              <a:rPr lang="en-GB" sz="2800" spc="-55" dirty="0">
                <a:solidFill>
                  <a:schemeClr val="bg1"/>
                </a:solidFill>
                <a:latin typeface="+mj-lt"/>
                <a:ea typeface="Calibri" panose="020F0502020204030204" pitchFamily="34" charset="0"/>
              </a:rPr>
              <a:t> of the hot </a:t>
            </a:r>
            <a:r>
              <a:rPr lang="en-GB" sz="2800" spc="-55" dirty="0" err="1">
                <a:solidFill>
                  <a:schemeClr val="bg1"/>
                </a:solidFill>
                <a:latin typeface="+mj-lt"/>
                <a:ea typeface="Calibri" panose="020F0502020204030204" pitchFamily="34" charset="0"/>
              </a:rPr>
              <a:t>ssssun</a:t>
            </a:r>
            <a:r>
              <a:rPr lang="en-GB" sz="2800" spc="-55" dirty="0">
                <a:solidFill>
                  <a:schemeClr val="bg1"/>
                </a:solidFill>
                <a:latin typeface="+mj-lt"/>
                <a:ea typeface="Calibri" panose="020F0502020204030204" pitchFamily="34" charset="0"/>
              </a:rPr>
              <a:t>! </a:t>
            </a:r>
            <a:r>
              <a:rPr lang="en-GB" sz="2800" dirty="0">
                <a:solidFill>
                  <a:schemeClr val="bg1"/>
                </a:solidFill>
                <a:latin typeface="+mj-lt"/>
              </a:rPr>
              <a:t>! We are all here to </a:t>
            </a:r>
            <a:r>
              <a:rPr lang="en-GB" sz="2800" dirty="0" err="1">
                <a:solidFill>
                  <a:schemeClr val="bg1"/>
                </a:solidFill>
                <a:latin typeface="+mj-lt"/>
              </a:rPr>
              <a:t>sssserve</a:t>
            </a:r>
            <a:r>
              <a:rPr lang="en-GB" sz="2800" dirty="0">
                <a:solidFill>
                  <a:schemeClr val="bg1"/>
                </a:solidFill>
                <a:latin typeface="+mj-lt"/>
              </a:rPr>
              <a:t> God’s people. </a:t>
            </a:r>
            <a:r>
              <a:rPr lang="en-GB" sz="2800" dirty="0" err="1">
                <a:solidFill>
                  <a:schemeClr val="bg1"/>
                </a:solidFill>
                <a:latin typeface="+mj-lt"/>
              </a:rPr>
              <a:t>Thissss</a:t>
            </a:r>
            <a:r>
              <a:rPr lang="en-GB" sz="2800" dirty="0">
                <a:solidFill>
                  <a:schemeClr val="bg1"/>
                </a:solidFill>
                <a:latin typeface="+mj-lt"/>
              </a:rPr>
              <a:t> boy </a:t>
            </a:r>
            <a:r>
              <a:rPr lang="en-GB" sz="2800" dirty="0" err="1">
                <a:solidFill>
                  <a:schemeClr val="bg1"/>
                </a:solidFill>
                <a:latin typeface="+mj-lt"/>
              </a:rPr>
              <a:t>issss</a:t>
            </a:r>
            <a:r>
              <a:rPr lang="en-GB" sz="2800" dirty="0">
                <a:solidFill>
                  <a:schemeClr val="bg1"/>
                </a:solidFill>
                <a:latin typeface="+mj-lt"/>
              </a:rPr>
              <a:t> very holy and I shall </a:t>
            </a:r>
            <a:r>
              <a:rPr lang="en-GB" sz="2800" dirty="0" err="1">
                <a:solidFill>
                  <a:schemeClr val="bg1"/>
                </a:solidFill>
                <a:latin typeface="+mj-lt"/>
              </a:rPr>
              <a:t>sssserve</a:t>
            </a:r>
            <a:r>
              <a:rPr lang="en-GB" sz="2800" dirty="0">
                <a:solidFill>
                  <a:schemeClr val="bg1"/>
                </a:solidFill>
                <a:latin typeface="+mj-lt"/>
              </a:rPr>
              <a:t> him. The cobra spread it’s hood over this great child to give shade from the hot sun.</a:t>
            </a:r>
          </a:p>
          <a:p>
            <a:pPr algn="ctr"/>
            <a:endParaRPr lang="en-GB" sz="2800" dirty="0">
              <a:solidFill>
                <a:schemeClr val="bg1"/>
              </a:solidFill>
            </a:endParaRPr>
          </a:p>
        </p:txBody>
      </p:sp>
      <p:pic>
        <p:nvPicPr>
          <p:cNvPr id="2050" name="Picture 2" descr="The Enchanted Garden of Talwandi - Story by Jessi Kaur. The Enchanted  Garden of Talwandi by Jessi Kaur is a modern janam … | Nanak dev ji,  Enchanted garden, Dev 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87" y="3762103"/>
            <a:ext cx="4371701" cy="327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7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222069"/>
            <a:ext cx="10894423" cy="2554545"/>
          </a:xfrm>
          <a:prstGeom prst="rect">
            <a:avLst/>
          </a:prstGeom>
        </p:spPr>
        <p:txBody>
          <a:bodyPr wrap="square">
            <a:spAutoFit/>
          </a:bodyPr>
          <a:lstStyle/>
          <a:p>
            <a:pPr>
              <a:spcAft>
                <a:spcPts val="750"/>
              </a:spcAft>
            </a:pPr>
            <a:r>
              <a:rPr lang="en-GB" sz="3200" spc="-55" dirty="0">
                <a:solidFill>
                  <a:srgbClr val="4D4E4F"/>
                </a:solidFill>
                <a:latin typeface="Arial" panose="020B0604020202020204" pitchFamily="34" charset="0"/>
                <a:ea typeface="Times New Roman" panose="02020603050405020304" pitchFamily="18" charset="0"/>
              </a:rPr>
              <a:t>    While the cobra was hovering over him like this, someone came riding by on a horse. It was Rai </a:t>
            </a:r>
            <a:r>
              <a:rPr lang="en-GB" sz="3200" spc="-55" dirty="0" err="1">
                <a:solidFill>
                  <a:srgbClr val="4D4E4F"/>
                </a:solidFill>
                <a:latin typeface="Arial" panose="020B0604020202020204" pitchFamily="34" charset="0"/>
                <a:ea typeface="Times New Roman" panose="02020603050405020304" pitchFamily="18" charset="0"/>
              </a:rPr>
              <a:t>Bular</a:t>
            </a:r>
            <a:r>
              <a:rPr lang="en-GB" sz="3200" spc="-55" dirty="0">
                <a:solidFill>
                  <a:srgbClr val="4D4E4F"/>
                </a:solidFill>
                <a:latin typeface="Arial" panose="020B0604020202020204" pitchFamily="34" charset="0"/>
                <a:ea typeface="Times New Roman" panose="02020603050405020304" pitchFamily="18" charset="0"/>
              </a:rPr>
              <a:t> who was the head of the village. He thought, “Dear God! There is a huge cobra over Nanak. I must go and rescue him from being bitten. That child is very special, I have to protect him!”</a:t>
            </a:r>
            <a:endParaRPr lang="en-GB" sz="3200" dirty="0">
              <a:effectLst/>
              <a:latin typeface="Times New Roman" panose="02020603050405020304" pitchFamily="18" charset="0"/>
              <a:ea typeface="Times New Roman" panose="02020603050405020304" pitchFamily="18" charset="0"/>
            </a:endParaRPr>
          </a:p>
        </p:txBody>
      </p:sp>
      <p:pic>
        <p:nvPicPr>
          <p:cNvPr id="3074" name="Picture 2" descr="School Radio - Assemblies KS2 - The Birthday of Guru Na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3645"/>
            <a:ext cx="6432732" cy="36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0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19th century Janam sakhi, Lahore, Guru Nanak sleeping under tree and  cobra shade with cows watching.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1" y="3190790"/>
            <a:ext cx="2975005" cy="3667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691" y="169817"/>
            <a:ext cx="11913326" cy="3703578"/>
          </a:xfrm>
          <a:prstGeom prst="rect">
            <a:avLst/>
          </a:prstGeom>
        </p:spPr>
        <p:txBody>
          <a:bodyPr wrap="square">
            <a:spAutoFit/>
          </a:bodyPr>
          <a:lstStyle/>
          <a:p>
            <a:pPr algn="ctr">
              <a:spcAft>
                <a:spcPts val="750"/>
              </a:spcAft>
            </a:pPr>
            <a:r>
              <a:rPr lang="en-GB" sz="2800" spc="-55" dirty="0">
                <a:solidFill>
                  <a:srgbClr val="4D4E4F"/>
                </a:solidFill>
                <a:latin typeface="Arial" panose="020B0604020202020204" pitchFamily="34" charset="0"/>
                <a:ea typeface="Times New Roman" panose="02020603050405020304" pitchFamily="18" charset="0"/>
              </a:rPr>
              <a:t>As Rai </a:t>
            </a:r>
            <a:r>
              <a:rPr lang="en-GB" sz="2800" spc="-55" dirty="0" err="1">
                <a:solidFill>
                  <a:srgbClr val="4D4E4F"/>
                </a:solidFill>
                <a:latin typeface="Arial" panose="020B0604020202020204" pitchFamily="34" charset="0"/>
                <a:ea typeface="Times New Roman" panose="02020603050405020304" pitchFamily="18" charset="0"/>
              </a:rPr>
              <a:t>Bular</a:t>
            </a:r>
            <a:r>
              <a:rPr lang="en-GB" sz="2800" spc="-55" dirty="0">
                <a:solidFill>
                  <a:srgbClr val="4D4E4F"/>
                </a:solidFill>
                <a:latin typeface="Arial" panose="020B0604020202020204" pitchFamily="34" charset="0"/>
                <a:ea typeface="Times New Roman" panose="02020603050405020304" pitchFamily="18" charset="0"/>
              </a:rPr>
              <a:t> rode over to rescue Nanak, he noticed something odd. He felt how the child was in a divine sleep and the cobra seemed like he was meditating too. Rai, Bhullar thought, “It doesn’t seem like a dangerous situation, it actually looks like a peaceful scene. The snake was just making a shadow for him with his hood spread out and </a:t>
            </a:r>
            <a:r>
              <a:rPr lang="en-GB" sz="2800" spc="-55" dirty="0" smtClean="0">
                <a:solidFill>
                  <a:srgbClr val="4D4E4F"/>
                </a:solidFill>
                <a:latin typeface="Arial" panose="020B0604020202020204" pitchFamily="34" charset="0"/>
                <a:ea typeface="Times New Roman" panose="02020603050405020304" pitchFamily="18" charset="0"/>
              </a:rPr>
              <a:t>he didn’t </a:t>
            </a:r>
            <a:r>
              <a:rPr lang="en-GB" sz="2800" spc="-55" dirty="0">
                <a:solidFill>
                  <a:srgbClr val="4D4E4F"/>
                </a:solidFill>
                <a:latin typeface="Arial" panose="020B0604020202020204" pitchFamily="34" charset="0"/>
                <a:ea typeface="Times New Roman" panose="02020603050405020304" pitchFamily="18" charset="0"/>
              </a:rPr>
              <a:t>move in as though he was going to bite. Not only was the </a:t>
            </a:r>
            <a:r>
              <a:rPr lang="en-GB" sz="2800" spc="-55" dirty="0" smtClean="0">
                <a:solidFill>
                  <a:srgbClr val="4D4E4F"/>
                </a:solidFill>
                <a:latin typeface="Arial" panose="020B0604020202020204" pitchFamily="34" charset="0"/>
                <a:ea typeface="Times New Roman" panose="02020603050405020304" pitchFamily="18" charset="0"/>
              </a:rPr>
              <a:t>snake not </a:t>
            </a:r>
            <a:r>
              <a:rPr lang="en-GB" sz="2800" spc="-55" dirty="0">
                <a:solidFill>
                  <a:srgbClr val="4D4E4F"/>
                </a:solidFill>
                <a:latin typeface="Arial" panose="020B0604020202020204" pitchFamily="34" charset="0"/>
                <a:ea typeface="Times New Roman" panose="02020603050405020304" pitchFamily="18" charset="0"/>
              </a:rPr>
              <a:t>going to harm Nanak, he was actually protecting Nanak from the sun. Great are the saints of God</a:t>
            </a:r>
            <a:r>
              <a:rPr lang="en-GB" sz="2800" spc="-55" dirty="0" smtClean="0">
                <a:solidFill>
                  <a:srgbClr val="4D4E4F"/>
                </a:solidFill>
                <a:latin typeface="Arial" panose="020B0604020202020204" pitchFamily="34" charset="0"/>
                <a:ea typeface="Times New Roman" panose="02020603050405020304" pitchFamily="18" charset="0"/>
              </a:rPr>
              <a:t>!</a:t>
            </a:r>
          </a:p>
          <a:p>
            <a:pPr>
              <a:spcAft>
                <a:spcPts val="750"/>
              </a:spcAft>
            </a:pP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986229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96</TotalTime>
  <Words>408</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Dickinson</dc:creator>
  <cp:lastModifiedBy>Hollie Dickinson</cp:lastModifiedBy>
  <cp:revision>8</cp:revision>
  <dcterms:created xsi:type="dcterms:W3CDTF">2021-01-21T14:13:03Z</dcterms:created>
  <dcterms:modified xsi:type="dcterms:W3CDTF">2021-01-21T15:49:16Z</dcterms:modified>
</cp:coreProperties>
</file>