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92" r:id="rId2"/>
    <p:sldId id="300" r:id="rId3"/>
    <p:sldId id="301" r:id="rId4"/>
    <p:sldId id="302" r:id="rId5"/>
    <p:sldId id="303" r:id="rId6"/>
    <p:sldId id="287" r:id="rId7"/>
    <p:sldId id="288" r:id="rId8"/>
    <p:sldId id="293" r:id="rId9"/>
    <p:sldId id="264" r:id="rId10"/>
    <p:sldId id="274" r:id="rId11"/>
    <p:sldId id="289" r:id="rId12"/>
    <p:sldId id="290" r:id="rId13"/>
    <p:sldId id="291" r:id="rId14"/>
    <p:sldId id="296" r:id="rId15"/>
    <p:sldId id="295" r:id="rId16"/>
    <p:sldId id="294" r:id="rId17"/>
    <p:sldId id="297" r:id="rId18"/>
    <p:sldId id="304" r:id="rId19"/>
    <p:sldId id="276" r:id="rId20"/>
    <p:sldId id="299" r:id="rId21"/>
    <p:sldId id="277" r:id="rId22"/>
    <p:sldId id="278" r:id="rId23"/>
    <p:sldId id="305" r:id="rId24"/>
    <p:sldId id="306" r:id="rId25"/>
    <p:sldId id="283" r:id="rId26"/>
    <p:sldId id="307" r:id="rId27"/>
    <p:sldId id="284" r:id="rId28"/>
    <p:sldId id="285" r:id="rId29"/>
    <p:sldId id="308" r:id="rId30"/>
    <p:sldId id="286" r:id="rId31"/>
    <p:sldId id="309" r:id="rId32"/>
    <p:sldId id="310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Twinkl" panose="020B0604020202020204" charset="0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Connaghan" initials="K" lastIdx="1" clrIdx="0">
    <p:extLst>
      <p:ext uri="{19B8F6BF-5375-455C-9EA6-DF929625EA0E}">
        <p15:presenceInfo xmlns:p15="http://schemas.microsoft.com/office/powerpoint/2012/main" userId="KConnag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C4"/>
    <a:srgbClr val="87BD31"/>
    <a:srgbClr val="A872AE"/>
    <a:srgbClr val="F08115"/>
    <a:srgbClr val="EC73A8"/>
    <a:srgbClr val="00A7E6"/>
    <a:srgbClr val="CA4692"/>
    <a:srgbClr val="8D358B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248" y="114"/>
      </p:cViewPr>
      <p:guideLst>
        <p:guide orient="horz" pos="2183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8T13:58:01.74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000" dirty="0" smtClean="0">
                <a:latin typeface="+mn-lt"/>
              </a:rPr>
              <a:t>Types of Angles</a:t>
            </a:r>
            <a:endParaRPr lang="en-GB" sz="5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97" y="3646250"/>
            <a:ext cx="4292675" cy="22996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198" y="1569810"/>
            <a:ext cx="8253631" cy="1695437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200" dirty="0"/>
              <a:t>Angles are measured in degrees, using a </a:t>
            </a:r>
            <a:r>
              <a:rPr lang="en-GB" sz="3200" dirty="0" smtClean="0"/>
              <a:t>special instrument called a protractor. </a:t>
            </a:r>
          </a:p>
          <a:p>
            <a:pPr algn="ctr"/>
            <a:r>
              <a:rPr lang="en-GB" sz="3200" dirty="0" smtClean="0"/>
              <a:t>This protractor measures angles up to 180</a:t>
            </a:r>
            <a:r>
              <a:rPr lang="en-GB" sz="3200" dirty="0" smtClean="0">
                <a:latin typeface="Twinkl" pitchFamily="2" charset="0"/>
              </a:rPr>
              <a:t>⁰.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438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Acute Angle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An acute angle is less than 90</a:t>
            </a:r>
            <a:r>
              <a:rPr lang="en-GB" sz="2000" dirty="0">
                <a:latin typeface="Twinkl" pitchFamily="2" charset="0"/>
              </a:rPr>
              <a:t>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71413" y="3238150"/>
            <a:ext cx="2600590" cy="2281806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Acute Angle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 smtClean="0">
                <a:latin typeface="Twinkl" pitchFamily="2" charset="0"/>
              </a:rPr>
              <a:t>A good way to remember it is ‘cute’ like a small animal.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71413" y="3238150"/>
            <a:ext cx="2600590" cy="2281806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 rot="14900234">
            <a:off x="2937526" y="4599025"/>
            <a:ext cx="1645920" cy="1345475"/>
          </a:xfrm>
          <a:prstGeom prst="arc">
            <a:avLst>
              <a:gd name="adj1" fmla="val 1645048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71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Acute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An acute angle is less than 90</a:t>
            </a:r>
            <a:r>
              <a:rPr lang="en-GB" sz="2000" dirty="0">
                <a:latin typeface="Twinkl" pitchFamily="2" charset="0"/>
              </a:rPr>
              <a:t>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71413" y="3238150"/>
            <a:ext cx="2600590" cy="2281806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42239" y="5839097"/>
            <a:ext cx="692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/>
              <a:t>Can you calculate how many degrees this angle is? 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6404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Acute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An acute angle </a:t>
            </a:r>
            <a:r>
              <a:rPr lang="en-GB" sz="2000" dirty="0" smtClean="0"/>
              <a:t>is   90</a:t>
            </a:r>
            <a:r>
              <a:rPr lang="en-GB" sz="2000" dirty="0">
                <a:latin typeface="Twinkl" pitchFamily="2" charset="0"/>
              </a:rPr>
              <a:t>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71413" y="3238150"/>
            <a:ext cx="2600590" cy="2281806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84123" y="5845272"/>
            <a:ext cx="692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Have you noticed the symbol after the number? 40</a:t>
            </a:r>
            <a:r>
              <a:rPr lang="en-GB" b="1" dirty="0" smtClean="0">
                <a:latin typeface="Twinkl" pitchFamily="2" charset="0"/>
              </a:rPr>
              <a:t>⁰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6834" y="2168434"/>
            <a:ext cx="1174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40</a:t>
            </a:r>
            <a:r>
              <a:rPr lang="en-GB" sz="4000" b="1" dirty="0">
                <a:latin typeface="Twinkl" pitchFamily="2" charset="0"/>
              </a:rPr>
              <a:t>⁰</a:t>
            </a:r>
            <a:endParaRPr lang="en-GB" sz="4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41863" y="2899954"/>
            <a:ext cx="718457" cy="8229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871065" y="5845272"/>
            <a:ext cx="1084215" cy="32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hevron 13"/>
          <p:cNvSpPr/>
          <p:nvPr/>
        </p:nvSpPr>
        <p:spPr>
          <a:xfrm flipH="1" flipV="1">
            <a:off x="5225140" y="1636532"/>
            <a:ext cx="169819" cy="33963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3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Obtuse Angle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An obtuse angle is more than 90</a:t>
            </a:r>
            <a:r>
              <a:rPr lang="en-GB" sz="2000" dirty="0">
                <a:latin typeface="Twinkl" pitchFamily="2" charset="0"/>
              </a:rPr>
              <a:t>⁰ </a:t>
            </a:r>
            <a:r>
              <a:rPr lang="en-GB" sz="2000" dirty="0" smtClean="0">
                <a:latin typeface="Twinkl" pitchFamily="2" charset="0"/>
              </a:rPr>
              <a:t>but </a:t>
            </a:r>
            <a:r>
              <a:rPr lang="en-GB" sz="2000" dirty="0">
                <a:latin typeface="Twinkl" pitchFamily="2" charset="0"/>
              </a:rPr>
              <a:t>less than 180⁰.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39144" y="4903685"/>
            <a:ext cx="3229761" cy="0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768905" y="2336654"/>
            <a:ext cx="2072078" cy="2567031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3642" y="5186885"/>
            <a:ext cx="8253631" cy="833663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 smtClean="0"/>
              <a:t>Can you estimate the size of this angle. </a:t>
            </a:r>
          </a:p>
          <a:p>
            <a:pPr algn="ctr"/>
            <a:r>
              <a:rPr lang="en-GB" sz="2000" dirty="0" smtClean="0"/>
              <a:t>Remember, it must be more than</a:t>
            </a:r>
            <a:r>
              <a:rPr lang="en-GB" sz="2000" dirty="0"/>
              <a:t> 90</a:t>
            </a:r>
            <a:r>
              <a:rPr lang="en-GB" sz="2000" dirty="0">
                <a:latin typeface="Twinkl" pitchFamily="2" charset="0"/>
              </a:rPr>
              <a:t>⁰ but less than 180⁰</a:t>
            </a:r>
            <a:r>
              <a:rPr lang="en-GB" sz="2000" dirty="0" smtClean="0"/>
              <a:t> </a:t>
            </a:r>
            <a:r>
              <a:rPr lang="en-GB" sz="2000" dirty="0" smtClean="0">
                <a:latin typeface="Twinkl" pitchFamily="2" charset="0"/>
              </a:rPr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4166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Obtuse Angle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419" y="1598271"/>
            <a:ext cx="8253631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 smtClean="0"/>
              <a:t>Do you think it is nearer to 90</a:t>
            </a:r>
            <a:r>
              <a:rPr lang="en-GB" sz="2000" dirty="0">
                <a:latin typeface="Twinkl" pitchFamily="2" charset="0"/>
              </a:rPr>
              <a:t>⁰ </a:t>
            </a:r>
            <a:r>
              <a:rPr lang="en-GB" sz="2000" dirty="0" smtClean="0">
                <a:latin typeface="Twinkl" pitchFamily="2" charset="0"/>
              </a:rPr>
              <a:t>or </a:t>
            </a:r>
            <a:r>
              <a:rPr lang="en-GB" sz="2000" dirty="0">
                <a:latin typeface="Twinkl" pitchFamily="2" charset="0"/>
              </a:rPr>
              <a:t>180</a:t>
            </a:r>
            <a:r>
              <a:rPr lang="en-GB" sz="2000" dirty="0" smtClean="0">
                <a:latin typeface="Twinkl" pitchFamily="2" charset="0"/>
              </a:rPr>
              <a:t>⁰?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46836" y="2952925"/>
            <a:ext cx="2072078" cy="2567031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 3"/>
          <p:cNvSpPr/>
          <p:nvPr/>
        </p:nvSpPr>
        <p:spPr>
          <a:xfrm rot="17418419">
            <a:off x="3363335" y="4611187"/>
            <a:ext cx="2978332" cy="266482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42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Obtuse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 smtClean="0"/>
              <a:t>It was a little closer to 90</a:t>
            </a:r>
            <a:r>
              <a:rPr lang="en-GB" sz="2000" dirty="0" smtClean="0">
                <a:latin typeface="Twinkl" pitchFamily="2" charset="0"/>
              </a:rPr>
              <a:t>⁰ than </a:t>
            </a:r>
            <a:r>
              <a:rPr lang="en-GB" sz="2000" dirty="0">
                <a:latin typeface="Twinkl" pitchFamily="2" charset="0"/>
              </a:rPr>
              <a:t>180⁰.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46836" y="2952925"/>
            <a:ext cx="2072078" cy="2567031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18366" y="2469345"/>
            <a:ext cx="114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Twinkl" pitchFamily="2" charset="0"/>
              </a:rPr>
              <a:t>130</a:t>
            </a:r>
            <a:r>
              <a:rPr lang="en-GB" sz="3600" dirty="0">
                <a:solidFill>
                  <a:srgbClr val="FF0000"/>
                </a:solidFill>
                <a:latin typeface="Twinkl" pitchFamily="2" charset="0"/>
              </a:rPr>
              <a:t>⁰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Straight Angle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straight angle is exactly </a:t>
            </a:r>
            <a:r>
              <a:rPr lang="en-GB" sz="2000" dirty="0">
                <a:latin typeface="Twinkl" pitchFamily="2" charset="0"/>
              </a:rPr>
              <a:t>180⁰.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6400800" cy="0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2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Straight Angle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 smtClean="0"/>
              <a:t>So how many degrees do you think these is on a straight line?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6400800" cy="0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lock Arc 1"/>
          <p:cNvSpPr/>
          <p:nvPr/>
        </p:nvSpPr>
        <p:spPr>
          <a:xfrm>
            <a:off x="2913017" y="4062069"/>
            <a:ext cx="2808514" cy="2898996"/>
          </a:xfrm>
          <a:prstGeom prst="blockArc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90057" y="4637314"/>
            <a:ext cx="822960" cy="8742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743303" y="4637314"/>
            <a:ext cx="801188" cy="8290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3943" y="4057061"/>
            <a:ext cx="2282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From here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544491" y="4007297"/>
            <a:ext cx="1867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24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Straight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straight angle is exactly </a:t>
            </a:r>
            <a:r>
              <a:rPr lang="en-GB" sz="2000" dirty="0">
                <a:latin typeface="Twinkl" pitchFamily="2" charset="0"/>
              </a:rPr>
              <a:t>180⁰.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6400800" cy="0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214846" y="4637314"/>
            <a:ext cx="822960" cy="8742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023463" y="4515423"/>
            <a:ext cx="719576" cy="9961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81279" y="3935170"/>
            <a:ext cx="92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Twinkl" pitchFamily="2" charset="0"/>
              </a:rPr>
              <a:t>180⁰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533" y="4111181"/>
            <a:ext cx="92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Twinkl" pitchFamily="2" charset="0"/>
              </a:rPr>
              <a:t>0⁰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90754" y="692331"/>
            <a:ext cx="8220075" cy="1737360"/>
          </a:xfrm>
        </p:spPr>
        <p:txBody>
          <a:bodyPr/>
          <a:lstStyle/>
          <a:p>
            <a:r>
              <a:rPr lang="en-GB" sz="5000" dirty="0" smtClean="0">
                <a:latin typeface="+mn-lt"/>
              </a:rPr>
              <a:t>What types of angles do you already know? </a:t>
            </a:r>
            <a:endParaRPr lang="en-GB" sz="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19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Reflex Angle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reflex angle is greater than </a:t>
            </a:r>
            <a:r>
              <a:rPr lang="en-GB" sz="2000" dirty="0">
                <a:latin typeface="Twinkl" pitchFamily="2" charset="0"/>
              </a:rPr>
              <a:t>180⁰ </a:t>
            </a:r>
            <a:r>
              <a:rPr lang="en-GB" sz="2000" dirty="0" smtClean="0">
                <a:latin typeface="Twinkl" pitchFamily="2" charset="0"/>
              </a:rPr>
              <a:t>but </a:t>
            </a:r>
            <a:r>
              <a:rPr lang="en-GB" sz="2000" dirty="0">
                <a:latin typeface="Twinkl" pitchFamily="2" charset="0"/>
              </a:rPr>
              <a:t>less than 360⁰.</a:t>
            </a:r>
            <a:endParaRPr lang="en-GB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33475" y="4122764"/>
            <a:ext cx="2038525" cy="4619"/>
          </a:xfrm>
          <a:prstGeom prst="line">
            <a:avLst/>
          </a:prstGeom>
          <a:ln w="57150">
            <a:solidFill>
              <a:srgbClr val="007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550457" y="4122764"/>
            <a:ext cx="1577189" cy="1303814"/>
          </a:xfrm>
          <a:prstGeom prst="line">
            <a:avLst/>
          </a:prstGeom>
          <a:ln w="57150">
            <a:solidFill>
              <a:srgbClr val="007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3642" y="2286221"/>
            <a:ext cx="8253631" cy="833663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 smtClean="0"/>
              <a:t>Will we be able to measure this angle using the protractor we have used previously? </a:t>
            </a:r>
            <a:endParaRPr lang="en-GB" sz="2000" dirty="0"/>
          </a:p>
        </p:txBody>
      </p:sp>
      <p:sp>
        <p:nvSpPr>
          <p:cNvPr id="12" name="Right Arrow 11"/>
          <p:cNvSpPr/>
          <p:nvPr/>
        </p:nvSpPr>
        <p:spPr>
          <a:xfrm rot="17299230">
            <a:off x="3565307" y="4724334"/>
            <a:ext cx="1457689" cy="53456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4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Reflex Angle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420" y="1373680"/>
            <a:ext cx="8253631" cy="833663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</a:t>
            </a:r>
            <a:r>
              <a:rPr lang="en-GB" sz="2000" dirty="0" smtClean="0"/>
              <a:t>protractor with 360</a:t>
            </a:r>
            <a:r>
              <a:rPr lang="en-GB" sz="2000" dirty="0" smtClean="0">
                <a:latin typeface="Twinkl" pitchFamily="2" charset="0"/>
              </a:rPr>
              <a:t>⁰ on it needs to be used as the angles are greater </a:t>
            </a:r>
            <a:r>
              <a:rPr lang="en-GB" sz="2000" dirty="0">
                <a:latin typeface="Twinkl" pitchFamily="2" charset="0"/>
              </a:rPr>
              <a:t>than 180 ⁰.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36745" y="2290193"/>
            <a:ext cx="3670510" cy="366514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33475" y="4122764"/>
            <a:ext cx="2038525" cy="4619"/>
          </a:xfrm>
          <a:prstGeom prst="line">
            <a:avLst/>
          </a:prstGeom>
          <a:ln w="57150">
            <a:solidFill>
              <a:srgbClr val="007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567237" y="4122765"/>
            <a:ext cx="1577189" cy="1303814"/>
          </a:xfrm>
          <a:prstGeom prst="line">
            <a:avLst/>
          </a:prstGeom>
          <a:ln w="57150">
            <a:solidFill>
              <a:srgbClr val="007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891349" y="5172891"/>
            <a:ext cx="1397725" cy="130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76011" y="4820194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220</a:t>
            </a:r>
            <a:r>
              <a:rPr lang="en-GB" sz="3600" b="1" dirty="0" smtClean="0">
                <a:solidFill>
                  <a:srgbClr val="FF0000"/>
                </a:solidFill>
                <a:latin typeface="Twinkl" pitchFamily="2" charset="0"/>
              </a:rPr>
              <a:t>⁰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5" name="Circular Arrow 4"/>
          <p:cNvSpPr/>
          <p:nvPr/>
        </p:nvSpPr>
        <p:spPr>
          <a:xfrm>
            <a:off x="3938886" y="3256633"/>
            <a:ext cx="1672765" cy="1732261"/>
          </a:xfrm>
          <a:prstGeom prst="circularArrow">
            <a:avLst>
              <a:gd name="adj1" fmla="val 5903"/>
              <a:gd name="adj2" fmla="val 3155790"/>
              <a:gd name="adj3" fmla="val 47988"/>
              <a:gd name="adj4" fmla="val 10800000"/>
              <a:gd name="adj5" fmla="val 1465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676503" y="4039915"/>
            <a:ext cx="203780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10524" y="3685080"/>
            <a:ext cx="1815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the angle being measured.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29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39" y="2263948"/>
            <a:ext cx="5805721" cy="1309761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</p:spTree>
    <p:extLst>
      <p:ext uri="{BB962C8B-B14F-4D97-AF65-F5344CB8AC3E}">
        <p14:creationId xmlns:p14="http://schemas.microsoft.com/office/powerpoint/2010/main" val="33269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39" y="2263948"/>
            <a:ext cx="5805721" cy="1309761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 smtClean="0"/>
              <a:t>Acute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7101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35" y="1406089"/>
            <a:ext cx="3712129" cy="30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35" y="1406089"/>
            <a:ext cx="3712129" cy="30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93" y="1711354"/>
            <a:ext cx="5598894" cy="2544700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</p:spTree>
    <p:extLst>
      <p:ext uri="{BB962C8B-B14F-4D97-AF65-F5344CB8AC3E}">
        <p14:creationId xmlns:p14="http://schemas.microsoft.com/office/powerpoint/2010/main" val="18257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93" y="1711354"/>
            <a:ext cx="5598894" cy="2544700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</p:spTree>
    <p:extLst>
      <p:ext uri="{BB962C8B-B14F-4D97-AF65-F5344CB8AC3E}">
        <p14:creationId xmlns:p14="http://schemas.microsoft.com/office/powerpoint/2010/main" val="18452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5" name="Chord 14"/>
          <p:cNvSpPr/>
          <p:nvPr/>
        </p:nvSpPr>
        <p:spPr>
          <a:xfrm rot="6690112">
            <a:off x="4173332" y="3015918"/>
            <a:ext cx="797335" cy="835590"/>
          </a:xfrm>
          <a:prstGeom prst="chord">
            <a:avLst>
              <a:gd name="adj1" fmla="val 4719834"/>
              <a:gd name="adj2" fmla="val 1435048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63878" y="3363985"/>
            <a:ext cx="6216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</p:spTree>
    <p:extLst>
      <p:ext uri="{BB962C8B-B14F-4D97-AF65-F5344CB8AC3E}">
        <p14:creationId xmlns:p14="http://schemas.microsoft.com/office/powerpoint/2010/main" val="11903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15" name="Chord 14"/>
          <p:cNvSpPr/>
          <p:nvPr/>
        </p:nvSpPr>
        <p:spPr>
          <a:xfrm rot="6690112">
            <a:off x="4173332" y="3015918"/>
            <a:ext cx="797335" cy="835590"/>
          </a:xfrm>
          <a:prstGeom prst="chord">
            <a:avLst>
              <a:gd name="adj1" fmla="val 4719834"/>
              <a:gd name="adj2" fmla="val 1435048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63878" y="3363985"/>
            <a:ext cx="6216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</p:spTree>
    <p:extLst>
      <p:ext uri="{BB962C8B-B14F-4D97-AF65-F5344CB8AC3E}">
        <p14:creationId xmlns:p14="http://schemas.microsoft.com/office/powerpoint/2010/main" val="5846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90754" y="692331"/>
            <a:ext cx="8220075" cy="1737360"/>
          </a:xfrm>
        </p:spPr>
        <p:txBody>
          <a:bodyPr/>
          <a:lstStyle/>
          <a:p>
            <a:r>
              <a:rPr lang="en-GB" sz="5000" dirty="0" smtClean="0">
                <a:latin typeface="+mn-lt"/>
              </a:rPr>
              <a:t>What types of angles do you already know? </a:t>
            </a:r>
            <a:endParaRPr lang="en-GB" sz="5000" dirty="0">
              <a:latin typeface="+mn-lt"/>
            </a:endParaRP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368834" y="3248296"/>
            <a:ext cx="8220075" cy="173736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000" dirty="0" smtClean="0">
                <a:latin typeface="+mn-lt"/>
              </a:rPr>
              <a:t>There are 5 we will learn about today.  </a:t>
            </a:r>
            <a:endParaRPr lang="en-GB" sz="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68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48" y="1694576"/>
            <a:ext cx="4996198" cy="2872251"/>
          </a:xfrm>
          <a:prstGeom prst="rect">
            <a:avLst/>
          </a:prstGeom>
        </p:spPr>
      </p:pic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</p:spTree>
    <p:extLst>
      <p:ext uri="{BB962C8B-B14F-4D97-AF65-F5344CB8AC3E}">
        <p14:creationId xmlns:p14="http://schemas.microsoft.com/office/powerpoint/2010/main" val="32919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48" y="1694576"/>
            <a:ext cx="4996198" cy="2872251"/>
          </a:xfrm>
          <a:prstGeom prst="rect">
            <a:avLst/>
          </a:prstGeom>
        </p:spPr>
      </p:pic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</p:spTree>
    <p:extLst>
      <p:ext uri="{BB962C8B-B14F-4D97-AF65-F5344CB8AC3E}">
        <p14:creationId xmlns:p14="http://schemas.microsoft.com/office/powerpoint/2010/main" val="28919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8" y="640079"/>
            <a:ext cx="8641080" cy="56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90754" y="692331"/>
            <a:ext cx="8220075" cy="1110343"/>
          </a:xfrm>
        </p:spPr>
        <p:txBody>
          <a:bodyPr/>
          <a:lstStyle/>
          <a:p>
            <a:r>
              <a:rPr lang="en-GB" sz="4200" dirty="0" smtClean="0">
                <a:latin typeface="+mn-lt"/>
              </a:rPr>
              <a:t>Here’s a few hints to help you</a:t>
            </a:r>
            <a:r>
              <a:rPr lang="en-GB" sz="5000" dirty="0" smtClean="0">
                <a:latin typeface="+mn-lt"/>
              </a:rPr>
              <a:t>. </a:t>
            </a:r>
            <a:endParaRPr lang="en-GB" sz="5000" dirty="0">
              <a:latin typeface="+mn-lt"/>
            </a:endParaRP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368834" y="3248296"/>
            <a:ext cx="8220075" cy="173736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endParaRPr lang="en-GB" sz="5000" dirty="0">
              <a:latin typeface="+mn-lt"/>
            </a:endParaRP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90753" y="1582781"/>
            <a:ext cx="8220075" cy="111034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000" dirty="0" smtClean="0">
                <a:latin typeface="+mn-lt"/>
              </a:rPr>
              <a:t>1. R ____ Angle</a:t>
            </a:r>
            <a:endParaRPr lang="en-GB" sz="5000" dirty="0">
              <a:latin typeface="+mn-lt"/>
            </a:endParaRP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490753" y="2621279"/>
            <a:ext cx="8220075" cy="111034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000" dirty="0" smtClean="0">
                <a:latin typeface="+mn-lt"/>
              </a:rPr>
              <a:t>2. _cute Angle</a:t>
            </a:r>
            <a:endParaRPr lang="en-GB" sz="5000" dirty="0">
              <a:latin typeface="+mn-lt"/>
            </a:endParaRPr>
          </a:p>
        </p:txBody>
      </p:sp>
      <p:sp>
        <p:nvSpPr>
          <p:cNvPr id="6" name="Title 20"/>
          <p:cNvSpPr txBox="1">
            <a:spLocks/>
          </p:cNvSpPr>
          <p:nvPr/>
        </p:nvSpPr>
        <p:spPr>
          <a:xfrm>
            <a:off x="612672" y="3522612"/>
            <a:ext cx="8220075" cy="111034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000" dirty="0" smtClean="0">
                <a:latin typeface="+mn-lt"/>
              </a:rPr>
              <a:t>3. Ob____ Angle</a:t>
            </a:r>
            <a:endParaRPr lang="en-GB" sz="5000" dirty="0">
              <a:latin typeface="+mn-lt"/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90753" y="5242550"/>
            <a:ext cx="8220075" cy="111034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000" dirty="0" smtClean="0">
                <a:latin typeface="+mn-lt"/>
              </a:rPr>
              <a:t>5. </a:t>
            </a:r>
            <a:r>
              <a:rPr lang="en-GB" sz="5000" dirty="0" err="1" smtClean="0">
                <a:latin typeface="+mn-lt"/>
              </a:rPr>
              <a:t>R_flex</a:t>
            </a:r>
            <a:r>
              <a:rPr lang="en-GB" sz="5000" dirty="0" smtClean="0">
                <a:latin typeface="+mn-lt"/>
              </a:rPr>
              <a:t> Angle</a:t>
            </a:r>
            <a:endParaRPr lang="en-GB" sz="5000" dirty="0">
              <a:latin typeface="+mn-lt"/>
            </a:endParaRP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90752" y="4504509"/>
            <a:ext cx="8220075" cy="73369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000" dirty="0" smtClean="0">
                <a:latin typeface="+mn-lt"/>
              </a:rPr>
              <a:t>4. St______ Line Angle</a:t>
            </a:r>
            <a:endParaRPr lang="en-GB" sz="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60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368834" y="3248296"/>
            <a:ext cx="8220075" cy="173736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endParaRPr lang="en-GB" sz="5000" dirty="0">
              <a:latin typeface="+mn-lt"/>
            </a:endParaRP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90753" y="1582781"/>
            <a:ext cx="8220075" cy="111034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000" dirty="0" smtClean="0">
                <a:latin typeface="+mn-lt"/>
              </a:rPr>
              <a:t>1. Right Angle</a:t>
            </a:r>
            <a:endParaRPr lang="en-GB" sz="5000" dirty="0">
              <a:latin typeface="+mn-lt"/>
            </a:endParaRP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490753" y="2621279"/>
            <a:ext cx="8220075" cy="111034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000" dirty="0" smtClean="0">
                <a:latin typeface="+mn-lt"/>
              </a:rPr>
              <a:t>2. </a:t>
            </a:r>
            <a:r>
              <a:rPr lang="en-GB" sz="5000" dirty="0">
                <a:latin typeface="+mn-lt"/>
              </a:rPr>
              <a:t>A</a:t>
            </a:r>
            <a:r>
              <a:rPr lang="en-GB" sz="5000" dirty="0" smtClean="0">
                <a:latin typeface="+mn-lt"/>
              </a:rPr>
              <a:t>cute Angle</a:t>
            </a:r>
            <a:endParaRPr lang="en-GB" sz="5000" dirty="0">
              <a:latin typeface="+mn-lt"/>
            </a:endParaRPr>
          </a:p>
        </p:txBody>
      </p:sp>
      <p:sp>
        <p:nvSpPr>
          <p:cNvPr id="6" name="Title 20"/>
          <p:cNvSpPr txBox="1">
            <a:spLocks/>
          </p:cNvSpPr>
          <p:nvPr/>
        </p:nvSpPr>
        <p:spPr>
          <a:xfrm>
            <a:off x="612672" y="3522612"/>
            <a:ext cx="8220075" cy="111034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000" dirty="0" smtClean="0">
                <a:latin typeface="+mn-lt"/>
              </a:rPr>
              <a:t>3. Obtuse Angle</a:t>
            </a:r>
            <a:endParaRPr lang="en-GB" sz="5000" dirty="0">
              <a:latin typeface="+mn-lt"/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90753" y="5242550"/>
            <a:ext cx="8220075" cy="111034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000" dirty="0" smtClean="0">
                <a:latin typeface="+mn-lt"/>
              </a:rPr>
              <a:t>5. Reflex Angle</a:t>
            </a:r>
            <a:endParaRPr lang="en-GB" sz="5000" dirty="0">
              <a:latin typeface="+mn-lt"/>
            </a:endParaRP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90752" y="4504509"/>
            <a:ext cx="8220075" cy="73369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000" dirty="0" smtClean="0">
                <a:latin typeface="+mn-lt"/>
              </a:rPr>
              <a:t>4. Straight Line Angle</a:t>
            </a:r>
            <a:endParaRPr lang="en-GB" sz="5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7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Right Angle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right angle is 90</a:t>
            </a:r>
            <a:r>
              <a:rPr lang="en-GB" sz="2000" dirty="0">
                <a:latin typeface="Twinkl" pitchFamily="2" charset="0"/>
              </a:rPr>
              <a:t>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72002" y="2357306"/>
            <a:ext cx="3621" cy="3179428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53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Right Angle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 smtClean="0"/>
              <a:t>The right </a:t>
            </a:r>
            <a:r>
              <a:rPr lang="en-GB" sz="2000" dirty="0"/>
              <a:t>angle </a:t>
            </a:r>
            <a:r>
              <a:rPr lang="en-GB" sz="2000" dirty="0" smtClean="0"/>
              <a:t>(90</a:t>
            </a:r>
            <a:r>
              <a:rPr lang="en-GB" sz="2000" dirty="0" smtClean="0">
                <a:latin typeface="Twinkl" pitchFamily="2" charset="0"/>
              </a:rPr>
              <a:t>⁰) is most often symbolised as a square.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72002" y="2357306"/>
            <a:ext cx="3621" cy="3179428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3709851" y="4794069"/>
            <a:ext cx="86215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670663" y="4781006"/>
            <a:ext cx="13063" cy="730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30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Right Angle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 smtClean="0"/>
              <a:t>This is also a right angle (90</a:t>
            </a:r>
            <a:r>
              <a:rPr lang="en-GB" sz="2000" dirty="0" smtClean="0">
                <a:latin typeface="Twinkl" pitchFamily="2" charset="0"/>
              </a:rPr>
              <a:t>⁰).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3646" y="4290190"/>
            <a:ext cx="2625637" cy="1466784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669283" y="2821577"/>
            <a:ext cx="1371597" cy="2937226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5251269" y="4781006"/>
            <a:ext cx="653143" cy="365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990011" y="4779178"/>
            <a:ext cx="261258" cy="537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2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Right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right angle is 90</a:t>
            </a:r>
            <a:r>
              <a:rPr lang="en-GB" sz="2000" dirty="0">
                <a:latin typeface="Twinkl" pitchFamily="2" charset="0"/>
              </a:rPr>
              <a:t>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72002" y="2357306"/>
            <a:ext cx="3621" cy="3179428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305</TotalTime>
  <Words>503</Words>
  <Application>Microsoft Office PowerPoint</Application>
  <PresentationFormat>On-screen Show (4:3)</PresentationFormat>
  <Paragraphs>102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Twinkl</vt:lpstr>
      <vt:lpstr>Arial</vt:lpstr>
      <vt:lpstr>Office Theme</vt:lpstr>
      <vt:lpstr>Types of Angles</vt:lpstr>
      <vt:lpstr>What types of angles do you already know? </vt:lpstr>
      <vt:lpstr>What types of angles do you already know? </vt:lpstr>
      <vt:lpstr>Here’s a few hints to help you. </vt:lpstr>
      <vt:lpstr>PowerPoint Presentation</vt:lpstr>
      <vt:lpstr>Right Angle</vt:lpstr>
      <vt:lpstr>Right Angle</vt:lpstr>
      <vt:lpstr>Right Angle</vt:lpstr>
      <vt:lpstr>Right Angle</vt:lpstr>
      <vt:lpstr>Acute Angle</vt:lpstr>
      <vt:lpstr>Acute Angle</vt:lpstr>
      <vt:lpstr>Acute Angle</vt:lpstr>
      <vt:lpstr>Acute Angle</vt:lpstr>
      <vt:lpstr>Obtuse Angle</vt:lpstr>
      <vt:lpstr>Obtuse Angle</vt:lpstr>
      <vt:lpstr>Obtuse Angle</vt:lpstr>
      <vt:lpstr>Straight Angle</vt:lpstr>
      <vt:lpstr>Straight Angle</vt:lpstr>
      <vt:lpstr>Straight Angle</vt:lpstr>
      <vt:lpstr>Reflex Angle</vt:lpstr>
      <vt:lpstr>Reflex Angle</vt:lpstr>
      <vt:lpstr>What kind of angle is this?</vt:lpstr>
      <vt:lpstr>What kind of angle is this?</vt:lpstr>
      <vt:lpstr>What kind of angle is this?</vt:lpstr>
      <vt:lpstr>What kind of angle is this?</vt:lpstr>
      <vt:lpstr>What kind of angle is this?</vt:lpstr>
      <vt:lpstr>What kind of angle is this?</vt:lpstr>
      <vt:lpstr>What kind of angle is this?</vt:lpstr>
      <vt:lpstr>What kind of angle is this?</vt:lpstr>
      <vt:lpstr>What kind of angle is this?</vt:lpstr>
      <vt:lpstr>What kind of angle is this?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CRedford</cp:lastModifiedBy>
  <cp:revision>26</cp:revision>
  <dcterms:created xsi:type="dcterms:W3CDTF">2019-06-24T06:27:01Z</dcterms:created>
  <dcterms:modified xsi:type="dcterms:W3CDTF">2020-07-13T07:32:19Z</dcterms:modified>
</cp:coreProperties>
</file>